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f78882b7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f78882b7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c80cca23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c80cca23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c80cca3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c80cca3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f78882b7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f78882b7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d373d28a5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d373d28a5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f78882b7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f78882b7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d373d28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d373d28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d373d28a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d373d28a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Including this from last time for the sake of completeness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e6b68a9d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e6b68a9d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Including this from last time for the sake of completeness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f78882b7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f78882b7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d373d28a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d373d28a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f78882b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f78882b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c80cca23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c80cca23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c80cca23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c80cca23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6.jp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gif"/><Relationship Id="rId4" Type="http://schemas.openxmlformats.org/officeDocument/2006/relationships/image" Target="../media/image14.gif"/><Relationship Id="rId5" Type="http://schemas.openxmlformats.org/officeDocument/2006/relationships/image" Target="../media/image17.gif"/><Relationship Id="rId6" Type="http://schemas.openxmlformats.org/officeDocument/2006/relationships/image" Target="../media/image13.png"/><Relationship Id="rId7"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hyperlink" Target="http://drive.google.com/file/d/1zR2BMKCeY4rIqqkW1kQ1QbsWesPeOZ9V/view" TargetMode="External"/><Relationship Id="rId6" Type="http://schemas.openxmlformats.org/officeDocument/2006/relationships/image" Target="../media/image11.jpg"/><Relationship Id="rId7" Type="http://schemas.openxmlformats.org/officeDocument/2006/relationships/image" Target="../media/image18.gif"/><Relationship Id="rId8" Type="http://schemas.openxmlformats.org/officeDocument/2006/relationships/image" Target="../media/image2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gif"/><Relationship Id="rId4" Type="http://schemas.openxmlformats.org/officeDocument/2006/relationships/image" Target="../media/image3.jpg"/><Relationship Id="rId5"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9.jpg"/><Relationship Id="rId5"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9.jpg"/><Relationship Id="rId6"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9758" y="13108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PREDICT</a:t>
            </a:r>
            <a:br>
              <a:rPr lang="en"/>
            </a:br>
            <a:r>
              <a:rPr lang="en" sz="3400"/>
              <a:t>Handover - Final meeting</a:t>
            </a:r>
            <a:endParaRPr sz="3400"/>
          </a:p>
        </p:txBody>
      </p:sp>
      <p:sp>
        <p:nvSpPr>
          <p:cNvPr id="55" name="Google Shape;55;p13"/>
          <p:cNvSpPr txBox="1"/>
          <p:nvPr>
            <p:ph idx="1" type="subTitle"/>
          </p:nvPr>
        </p:nvSpPr>
        <p:spPr>
          <a:xfrm>
            <a:off x="269750" y="3285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15/04/2021</a:t>
            </a:r>
            <a:endParaRPr/>
          </a:p>
        </p:txBody>
      </p:sp>
      <p:pic>
        <p:nvPicPr>
          <p:cNvPr id="56" name="Google Shape;56;p13"/>
          <p:cNvPicPr preferRelativeResize="0"/>
          <p:nvPr/>
        </p:nvPicPr>
        <p:blipFill rotWithShape="1">
          <a:blip r:embed="rId3">
            <a:alphaModFix/>
          </a:blip>
          <a:srcRect b="1454" l="0" r="8700" t="25812"/>
          <a:stretch/>
        </p:blipFill>
        <p:spPr>
          <a:xfrm>
            <a:off x="6630700" y="0"/>
            <a:ext cx="2513300" cy="2004349"/>
          </a:xfrm>
          <a:prstGeom prst="rect">
            <a:avLst/>
          </a:prstGeom>
          <a:noFill/>
          <a:ln>
            <a:noFill/>
          </a:ln>
        </p:spPr>
      </p:pic>
      <p:pic>
        <p:nvPicPr>
          <p:cNvPr id="57" name="Google Shape;57;p13"/>
          <p:cNvPicPr preferRelativeResize="0"/>
          <p:nvPr/>
        </p:nvPicPr>
        <p:blipFill>
          <a:blip r:embed="rId4">
            <a:alphaModFix/>
          </a:blip>
          <a:stretch>
            <a:fillRect/>
          </a:stretch>
        </p:blipFill>
        <p:spPr>
          <a:xfrm>
            <a:off x="0" y="0"/>
            <a:ext cx="1929325" cy="1929325"/>
          </a:xfrm>
          <a:prstGeom prst="rect">
            <a:avLst/>
          </a:prstGeom>
          <a:noFill/>
          <a:ln>
            <a:noFill/>
          </a:ln>
        </p:spPr>
      </p:pic>
      <p:sp>
        <p:nvSpPr>
          <p:cNvPr id="58" name="Google Shape;58;p13"/>
          <p:cNvSpPr txBox="1"/>
          <p:nvPr/>
        </p:nvSpPr>
        <p:spPr>
          <a:xfrm>
            <a:off x="265500" y="3978925"/>
            <a:ext cx="8613000" cy="1046700"/>
          </a:xfrm>
          <a:prstGeom prst="rect">
            <a:avLst/>
          </a:prstGeom>
          <a:noFill/>
          <a:ln>
            <a:noFill/>
          </a:ln>
        </p:spPr>
        <p:txBody>
          <a:bodyPr anchorCtr="0" anchor="t" bIns="91425" lIns="91425" spcFirstLastPara="1" rIns="91425" wrap="square" tIns="91425">
            <a:spAutoFit/>
          </a:bodyPr>
          <a:lstStyle/>
          <a:p>
            <a:pPr indent="457200" lvl="0" marL="4114800" rtl="0" algn="ctr">
              <a:spcBef>
                <a:spcPts val="0"/>
              </a:spcBef>
              <a:spcAft>
                <a:spcPts val="0"/>
              </a:spcAft>
              <a:buNone/>
            </a:pPr>
            <a:r>
              <a:rPr lang="en"/>
              <a:t>By</a:t>
            </a:r>
            <a:endParaRPr/>
          </a:p>
          <a:p>
            <a:pPr indent="0" lvl="0" marL="5943600" rtl="0" algn="ctr">
              <a:spcBef>
                <a:spcPts val="0"/>
              </a:spcBef>
              <a:spcAft>
                <a:spcPts val="0"/>
              </a:spcAft>
              <a:buNone/>
            </a:pPr>
            <a:r>
              <a:rPr lang="en"/>
              <a:t>Carolina Gomez</a:t>
            </a:r>
            <a:endParaRPr/>
          </a:p>
          <a:p>
            <a:pPr indent="457200" lvl="0" marL="5486400" rtl="0" algn="l">
              <a:spcBef>
                <a:spcPts val="0"/>
              </a:spcBef>
              <a:spcAft>
                <a:spcPts val="0"/>
              </a:spcAft>
              <a:buNone/>
            </a:pPr>
            <a:r>
              <a:rPr lang="en"/>
              <a:t>            Mark Adamik</a:t>
            </a:r>
            <a:endParaRPr/>
          </a:p>
          <a:p>
            <a:pPr indent="0" lvl="0" marL="6400800" rtl="0" algn="l">
              <a:spcBef>
                <a:spcPts val="0"/>
              </a:spcBef>
              <a:spcAft>
                <a:spcPts val="0"/>
              </a:spcAft>
              <a:buNone/>
            </a:pPr>
            <a:r>
              <a:rPr lang="en"/>
              <a:t>   Rahul Ravichandran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nvSpPr>
        <p:spPr>
          <a:xfrm>
            <a:off x="5323725" y="951125"/>
            <a:ext cx="3694200" cy="4095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The Flight controller takes in the reference signal from the receiver and takes the feedback from the sensor data from IMU,compass, GPS and Barometer. It then calculates the required motor signals and send it to the ESC. </a:t>
            </a:r>
            <a:endParaRPr sz="1800">
              <a:solidFill>
                <a:schemeClr val="dk2"/>
              </a:solidFill>
            </a:endParaRPr>
          </a:p>
          <a:p>
            <a:pPr indent="0" lvl="0" marL="457200" rtl="0" algn="l">
              <a:lnSpc>
                <a:spcPct val="115000"/>
              </a:lnSpc>
              <a:spcBef>
                <a:spcPts val="0"/>
              </a:spcBef>
              <a:spcAft>
                <a:spcPts val="0"/>
              </a:spcAft>
              <a:buNone/>
            </a:pPr>
            <a:r>
              <a:t/>
            </a:r>
            <a:endParaRPr/>
          </a:p>
        </p:txBody>
      </p:sp>
      <p:sp>
        <p:nvSpPr>
          <p:cNvPr id="177" name="Google Shape;177;p2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software design</a:t>
            </a:r>
            <a:endParaRPr/>
          </a:p>
        </p:txBody>
      </p:sp>
      <p:sp>
        <p:nvSpPr>
          <p:cNvPr id="178" name="Google Shape;178;p22"/>
          <p:cNvSpPr txBox="1"/>
          <p:nvPr>
            <p:ph type="title"/>
          </p:nvPr>
        </p:nvSpPr>
        <p:spPr>
          <a:xfrm>
            <a:off x="0" y="572700"/>
            <a:ext cx="652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Flight Controller design</a:t>
            </a:r>
            <a:endParaRPr sz="2100"/>
          </a:p>
        </p:txBody>
      </p:sp>
      <p:pic>
        <p:nvPicPr>
          <p:cNvPr id="179" name="Google Shape;179;p22"/>
          <p:cNvPicPr preferRelativeResize="0"/>
          <p:nvPr/>
        </p:nvPicPr>
        <p:blipFill>
          <a:blip r:embed="rId3">
            <a:alphaModFix/>
          </a:blip>
          <a:stretch>
            <a:fillRect/>
          </a:stretch>
        </p:blipFill>
        <p:spPr>
          <a:xfrm>
            <a:off x="154691" y="1058025"/>
            <a:ext cx="5197658" cy="33477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a:t>
            </a:r>
            <a:endParaRPr/>
          </a:p>
        </p:txBody>
      </p:sp>
      <p:sp>
        <p:nvSpPr>
          <p:cNvPr id="185" name="Google Shape;185;p23"/>
          <p:cNvSpPr txBox="1"/>
          <p:nvPr>
            <p:ph type="title"/>
          </p:nvPr>
        </p:nvSpPr>
        <p:spPr>
          <a:xfrm>
            <a:off x="0" y="572700"/>
            <a:ext cx="652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Simulation concept using CoppeliaSim</a:t>
            </a:r>
            <a:endParaRPr sz="2100"/>
          </a:p>
        </p:txBody>
      </p:sp>
      <p:pic>
        <p:nvPicPr>
          <p:cNvPr id="186" name="Google Shape;186;p23"/>
          <p:cNvPicPr preferRelativeResize="0"/>
          <p:nvPr/>
        </p:nvPicPr>
        <p:blipFill>
          <a:blip r:embed="rId3">
            <a:alphaModFix/>
          </a:blip>
          <a:stretch>
            <a:fillRect/>
          </a:stretch>
        </p:blipFill>
        <p:spPr>
          <a:xfrm>
            <a:off x="302350" y="1272875"/>
            <a:ext cx="5047549" cy="2474181"/>
          </a:xfrm>
          <a:prstGeom prst="rect">
            <a:avLst/>
          </a:prstGeom>
          <a:noFill/>
          <a:ln>
            <a:noFill/>
          </a:ln>
        </p:spPr>
      </p:pic>
      <p:pic>
        <p:nvPicPr>
          <p:cNvPr id="187" name="Google Shape;187;p23"/>
          <p:cNvPicPr preferRelativeResize="0"/>
          <p:nvPr/>
        </p:nvPicPr>
        <p:blipFill rotWithShape="1">
          <a:blip r:embed="rId4">
            <a:alphaModFix/>
          </a:blip>
          <a:srcRect b="0" l="7341" r="5671" t="0"/>
          <a:stretch/>
        </p:blipFill>
        <p:spPr>
          <a:xfrm>
            <a:off x="5549736" y="1272875"/>
            <a:ext cx="2887739" cy="3870625"/>
          </a:xfrm>
          <a:prstGeom prst="rect">
            <a:avLst/>
          </a:prstGeom>
          <a:noFill/>
          <a:ln>
            <a:noFill/>
          </a:ln>
        </p:spPr>
      </p:pic>
      <p:pic>
        <p:nvPicPr>
          <p:cNvPr id="188" name="Google Shape;188;p23"/>
          <p:cNvPicPr preferRelativeResize="0"/>
          <p:nvPr/>
        </p:nvPicPr>
        <p:blipFill>
          <a:blip r:embed="rId5">
            <a:alphaModFix/>
          </a:blip>
          <a:stretch>
            <a:fillRect/>
          </a:stretch>
        </p:blipFill>
        <p:spPr>
          <a:xfrm>
            <a:off x="517350" y="3786900"/>
            <a:ext cx="4510701" cy="1356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4"/>
          <p:cNvPicPr preferRelativeResize="0"/>
          <p:nvPr/>
        </p:nvPicPr>
        <p:blipFill>
          <a:blip r:embed="rId3">
            <a:alphaModFix/>
          </a:blip>
          <a:stretch>
            <a:fillRect/>
          </a:stretch>
        </p:blipFill>
        <p:spPr>
          <a:xfrm>
            <a:off x="3509375" y="876525"/>
            <a:ext cx="3199829" cy="1802575"/>
          </a:xfrm>
          <a:prstGeom prst="rect">
            <a:avLst/>
          </a:prstGeom>
          <a:noFill/>
          <a:ln>
            <a:noFill/>
          </a:ln>
        </p:spPr>
      </p:pic>
      <p:pic>
        <p:nvPicPr>
          <p:cNvPr id="194" name="Google Shape;194;p24"/>
          <p:cNvPicPr preferRelativeResize="0"/>
          <p:nvPr/>
        </p:nvPicPr>
        <p:blipFill>
          <a:blip r:embed="rId4">
            <a:alphaModFix/>
          </a:blip>
          <a:stretch>
            <a:fillRect/>
          </a:stretch>
        </p:blipFill>
        <p:spPr>
          <a:xfrm>
            <a:off x="152400" y="876525"/>
            <a:ext cx="3199838" cy="1802575"/>
          </a:xfrm>
          <a:prstGeom prst="rect">
            <a:avLst/>
          </a:prstGeom>
          <a:noFill/>
          <a:ln>
            <a:noFill/>
          </a:ln>
        </p:spPr>
      </p:pic>
      <p:pic>
        <p:nvPicPr>
          <p:cNvPr id="195" name="Google Shape;195;p24"/>
          <p:cNvPicPr preferRelativeResize="0"/>
          <p:nvPr/>
        </p:nvPicPr>
        <p:blipFill>
          <a:blip r:embed="rId5">
            <a:alphaModFix/>
          </a:blip>
          <a:stretch>
            <a:fillRect/>
          </a:stretch>
        </p:blipFill>
        <p:spPr>
          <a:xfrm>
            <a:off x="152400" y="2831483"/>
            <a:ext cx="3755824" cy="2159617"/>
          </a:xfrm>
          <a:prstGeom prst="rect">
            <a:avLst/>
          </a:prstGeom>
          <a:noFill/>
          <a:ln>
            <a:noFill/>
          </a:ln>
        </p:spPr>
      </p:pic>
      <p:pic>
        <p:nvPicPr>
          <p:cNvPr id="196" name="Google Shape;196;p24"/>
          <p:cNvPicPr preferRelativeResize="0"/>
          <p:nvPr/>
        </p:nvPicPr>
        <p:blipFill rotWithShape="1">
          <a:blip r:embed="rId6">
            <a:alphaModFix/>
          </a:blip>
          <a:srcRect b="4988" l="0" r="0" t="0"/>
          <a:stretch/>
        </p:blipFill>
        <p:spPr>
          <a:xfrm>
            <a:off x="6983900" y="3480325"/>
            <a:ext cx="1748775" cy="1663176"/>
          </a:xfrm>
          <a:prstGeom prst="rect">
            <a:avLst/>
          </a:prstGeom>
          <a:noFill/>
          <a:ln>
            <a:noFill/>
          </a:ln>
        </p:spPr>
      </p:pic>
      <p:pic>
        <p:nvPicPr>
          <p:cNvPr id="197" name="Google Shape;197;p24"/>
          <p:cNvPicPr preferRelativeResize="0"/>
          <p:nvPr/>
        </p:nvPicPr>
        <p:blipFill rotWithShape="1">
          <a:blip r:embed="rId7">
            <a:alphaModFix/>
          </a:blip>
          <a:srcRect b="11878" l="23369" r="24905" t="0"/>
          <a:stretch/>
        </p:blipFill>
        <p:spPr>
          <a:xfrm>
            <a:off x="7359325" y="0"/>
            <a:ext cx="997925" cy="1700175"/>
          </a:xfrm>
          <a:prstGeom prst="rect">
            <a:avLst/>
          </a:prstGeom>
          <a:noFill/>
          <a:ln>
            <a:noFill/>
          </a:ln>
        </p:spPr>
      </p:pic>
      <p:sp>
        <p:nvSpPr>
          <p:cNvPr id="198" name="Google Shape;198;p24"/>
          <p:cNvSpPr txBox="1"/>
          <p:nvPr>
            <p:ph type="title"/>
          </p:nvPr>
        </p:nvSpPr>
        <p:spPr>
          <a:xfrm>
            <a:off x="311700" y="15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311700" y="15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a:p>
        </p:txBody>
      </p:sp>
      <p:pic>
        <p:nvPicPr>
          <p:cNvPr id="204" name="Google Shape;204;p25"/>
          <p:cNvPicPr preferRelativeResize="0"/>
          <p:nvPr/>
        </p:nvPicPr>
        <p:blipFill rotWithShape="1">
          <a:blip r:embed="rId3">
            <a:alphaModFix/>
          </a:blip>
          <a:srcRect b="11878" l="23369" r="24905" t="0"/>
          <a:stretch/>
        </p:blipFill>
        <p:spPr>
          <a:xfrm>
            <a:off x="7359325" y="0"/>
            <a:ext cx="997925" cy="1700175"/>
          </a:xfrm>
          <a:prstGeom prst="rect">
            <a:avLst/>
          </a:prstGeom>
          <a:noFill/>
          <a:ln>
            <a:noFill/>
          </a:ln>
        </p:spPr>
      </p:pic>
      <p:pic>
        <p:nvPicPr>
          <p:cNvPr id="205" name="Google Shape;205;p25"/>
          <p:cNvPicPr preferRelativeResize="0"/>
          <p:nvPr/>
        </p:nvPicPr>
        <p:blipFill rotWithShape="1">
          <a:blip r:embed="rId4">
            <a:alphaModFix/>
          </a:blip>
          <a:srcRect b="4988" l="0" r="0" t="0"/>
          <a:stretch/>
        </p:blipFill>
        <p:spPr>
          <a:xfrm>
            <a:off x="6983900" y="3480325"/>
            <a:ext cx="1748775" cy="1663176"/>
          </a:xfrm>
          <a:prstGeom prst="rect">
            <a:avLst/>
          </a:prstGeom>
          <a:noFill/>
          <a:ln>
            <a:noFill/>
          </a:ln>
        </p:spPr>
      </p:pic>
      <p:pic>
        <p:nvPicPr>
          <p:cNvPr id="206" name="Google Shape;206;p25" title="video-1616943332.mp4">
            <a:hlinkClick r:id="rId5"/>
          </p:cNvPr>
          <p:cNvPicPr preferRelativeResize="0"/>
          <p:nvPr/>
        </p:nvPicPr>
        <p:blipFill>
          <a:blip r:embed="rId6">
            <a:alphaModFix/>
          </a:blip>
          <a:stretch>
            <a:fillRect/>
          </a:stretch>
        </p:blipFill>
        <p:spPr>
          <a:xfrm>
            <a:off x="205500" y="2957525"/>
            <a:ext cx="3681550" cy="2116900"/>
          </a:xfrm>
          <a:prstGeom prst="rect">
            <a:avLst/>
          </a:prstGeom>
          <a:noFill/>
          <a:ln>
            <a:noFill/>
          </a:ln>
        </p:spPr>
      </p:pic>
      <p:pic>
        <p:nvPicPr>
          <p:cNvPr id="207" name="Google Shape;207;p25"/>
          <p:cNvPicPr preferRelativeResize="0"/>
          <p:nvPr/>
        </p:nvPicPr>
        <p:blipFill>
          <a:blip r:embed="rId7">
            <a:alphaModFix/>
          </a:blip>
          <a:stretch>
            <a:fillRect/>
          </a:stretch>
        </p:blipFill>
        <p:spPr>
          <a:xfrm>
            <a:off x="205500" y="2957529"/>
            <a:ext cx="3681550" cy="2116892"/>
          </a:xfrm>
          <a:prstGeom prst="rect">
            <a:avLst/>
          </a:prstGeom>
          <a:noFill/>
          <a:ln>
            <a:noFill/>
          </a:ln>
        </p:spPr>
      </p:pic>
      <p:pic>
        <p:nvPicPr>
          <p:cNvPr id="208" name="Google Shape;208;p25"/>
          <p:cNvPicPr preferRelativeResize="0"/>
          <p:nvPr/>
        </p:nvPicPr>
        <p:blipFill>
          <a:blip r:embed="rId8">
            <a:alphaModFix/>
          </a:blip>
          <a:stretch>
            <a:fillRect/>
          </a:stretch>
        </p:blipFill>
        <p:spPr>
          <a:xfrm>
            <a:off x="4343400" y="789825"/>
            <a:ext cx="2247175" cy="400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40300" y="144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214" name="Google Shape;214;p26"/>
          <p:cNvSpPr txBox="1"/>
          <p:nvPr/>
        </p:nvSpPr>
        <p:spPr>
          <a:xfrm>
            <a:off x="614650" y="846950"/>
            <a:ext cx="6207900" cy="2841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a:solidFill>
                  <a:schemeClr val="dk1"/>
                </a:solidFill>
              </a:rPr>
              <a:t>Current implementation running at a maximum of 50Hz</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Software distributed over three cores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main core: Flight controller code</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1st core: I</a:t>
            </a:r>
            <a:r>
              <a:rPr baseline="30000" lang="en">
                <a:solidFill>
                  <a:schemeClr val="dk1"/>
                </a:solidFill>
              </a:rPr>
              <a:t>2</a:t>
            </a:r>
            <a:r>
              <a:rPr lang="en">
                <a:solidFill>
                  <a:schemeClr val="dk1"/>
                </a:solidFill>
              </a:rPr>
              <a:t>C communication (IMU, Barometer and Compass)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2nd core: Radio control (Transmitter / Receiver)</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Barometer fully implemented, but PID not tuned</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Uses only IMU, and compass sensor data</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p:txBody>
      </p:sp>
      <p:pic>
        <p:nvPicPr>
          <p:cNvPr id="215" name="Google Shape;215;p26"/>
          <p:cNvPicPr preferRelativeResize="0"/>
          <p:nvPr/>
        </p:nvPicPr>
        <p:blipFill rotWithShape="1">
          <a:blip r:embed="rId3">
            <a:alphaModFix/>
          </a:blip>
          <a:srcRect b="4988" l="0" r="0" t="0"/>
          <a:stretch/>
        </p:blipFill>
        <p:spPr>
          <a:xfrm>
            <a:off x="6983900" y="3480325"/>
            <a:ext cx="1748775" cy="1663176"/>
          </a:xfrm>
          <a:prstGeom prst="rect">
            <a:avLst/>
          </a:prstGeom>
          <a:noFill/>
          <a:ln>
            <a:noFill/>
          </a:ln>
        </p:spPr>
      </p:pic>
      <p:pic>
        <p:nvPicPr>
          <p:cNvPr id="216" name="Google Shape;216;p26"/>
          <p:cNvPicPr preferRelativeResize="0"/>
          <p:nvPr/>
        </p:nvPicPr>
        <p:blipFill rotWithShape="1">
          <a:blip r:embed="rId4">
            <a:alphaModFix/>
          </a:blip>
          <a:srcRect b="11878" l="23369" r="24905" t="0"/>
          <a:stretch/>
        </p:blipFill>
        <p:spPr>
          <a:xfrm>
            <a:off x="7359325" y="0"/>
            <a:ext cx="997925" cy="1700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311700" y="15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22" name="Google Shape;222;p27"/>
          <p:cNvSpPr txBox="1"/>
          <p:nvPr/>
        </p:nvSpPr>
        <p:spPr>
          <a:xfrm>
            <a:off x="776000" y="820500"/>
            <a:ext cx="6207900" cy="428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Done</a:t>
            </a:r>
            <a:endParaRPr b="1"/>
          </a:p>
          <a:p>
            <a:pPr indent="-317500" lvl="0" marL="457200" rtl="0" algn="l">
              <a:lnSpc>
                <a:spcPct val="150000"/>
              </a:lnSpc>
              <a:spcBef>
                <a:spcPts val="0"/>
              </a:spcBef>
              <a:spcAft>
                <a:spcPts val="0"/>
              </a:spcAft>
              <a:buSzPts val="1400"/>
              <a:buChar char="●"/>
            </a:pPr>
            <a:r>
              <a:rPr lang="en">
                <a:solidFill>
                  <a:schemeClr val="dk1"/>
                </a:solidFill>
              </a:rPr>
              <a:t>Four drones built with all the necessary sensor and components.</a:t>
            </a:r>
            <a:endParaRPr>
              <a:solidFill>
                <a:schemeClr val="dk1"/>
              </a:solidFill>
            </a:endParaRPr>
          </a:p>
          <a:p>
            <a:pPr indent="-317500" lvl="0" marL="457200" rtl="0" algn="l">
              <a:lnSpc>
                <a:spcPct val="150000"/>
              </a:lnSpc>
              <a:spcBef>
                <a:spcPts val="0"/>
              </a:spcBef>
              <a:spcAft>
                <a:spcPts val="0"/>
              </a:spcAft>
              <a:buSzPts val="1400"/>
              <a:buChar char="●"/>
            </a:pPr>
            <a:r>
              <a:rPr lang="en">
                <a:solidFill>
                  <a:schemeClr val="dk1"/>
                </a:solidFill>
              </a:rPr>
              <a:t>A flight controller with Patmos multicore architecture.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A drone which can be manually controlled to take-off and fly.</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The design is easily replicated and can be reused</a:t>
            </a:r>
            <a:r>
              <a:rPr lang="en" sz="1800">
                <a:solidFill>
                  <a:schemeClr val="dk2"/>
                </a:solidFill>
              </a:rPr>
              <a:t>.</a:t>
            </a:r>
            <a:endParaRPr>
              <a:solidFill>
                <a:schemeClr val="dk1"/>
              </a:solidFill>
            </a:endParaRPr>
          </a:p>
          <a:p>
            <a:pPr indent="0" lvl="0" marL="0" rtl="0" algn="l">
              <a:lnSpc>
                <a:spcPct val="150000"/>
              </a:lnSpc>
              <a:spcBef>
                <a:spcPts val="0"/>
              </a:spcBef>
              <a:spcAft>
                <a:spcPts val="0"/>
              </a:spcAft>
              <a:buNone/>
            </a:pPr>
            <a:r>
              <a:rPr b="1" lang="en"/>
              <a:t>To-do</a:t>
            </a:r>
            <a:endParaRPr/>
          </a:p>
          <a:p>
            <a:pPr indent="-317500" lvl="0" marL="457200" rtl="0" algn="l">
              <a:lnSpc>
                <a:spcPct val="150000"/>
              </a:lnSpc>
              <a:spcBef>
                <a:spcPts val="0"/>
              </a:spcBef>
              <a:spcAft>
                <a:spcPts val="0"/>
              </a:spcAft>
              <a:buSzPts val="1400"/>
              <a:buChar char="●"/>
            </a:pPr>
            <a:r>
              <a:rPr lang="en"/>
              <a:t>Control of the drone and landing can be improved by fine tuning the PID gains.</a:t>
            </a:r>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Functionalities for altitude and position hold is not implemented, due to time constraints and core 3 problems.</a:t>
            </a:r>
            <a:endParaRPr/>
          </a:p>
          <a:p>
            <a:pPr indent="-317500" lvl="0" marL="457200" rtl="0" algn="l">
              <a:lnSpc>
                <a:spcPct val="150000"/>
              </a:lnSpc>
              <a:spcBef>
                <a:spcPts val="0"/>
              </a:spcBef>
              <a:spcAft>
                <a:spcPts val="0"/>
              </a:spcAft>
              <a:buSzPts val="1400"/>
              <a:buChar char="●"/>
            </a:pPr>
            <a:r>
              <a:rPr lang="en"/>
              <a:t>Drone simulation is unfinished due to modelling difficulties.</a:t>
            </a:r>
            <a:endParaRPr/>
          </a:p>
          <a:p>
            <a:pPr indent="0" lvl="0" marL="0" rtl="0" algn="l">
              <a:lnSpc>
                <a:spcPct val="150000"/>
              </a:lnSpc>
              <a:spcBef>
                <a:spcPts val="0"/>
              </a:spcBef>
              <a:spcAft>
                <a:spcPts val="0"/>
              </a:spcAft>
              <a:buNone/>
            </a:pPr>
            <a:r>
              <a:t/>
            </a:r>
            <a:endParaRPr/>
          </a:p>
        </p:txBody>
      </p:sp>
      <p:pic>
        <p:nvPicPr>
          <p:cNvPr id="223" name="Google Shape;223;p27"/>
          <p:cNvPicPr preferRelativeResize="0"/>
          <p:nvPr/>
        </p:nvPicPr>
        <p:blipFill rotWithShape="1">
          <a:blip r:embed="rId3">
            <a:alphaModFix/>
          </a:blip>
          <a:srcRect b="4988" l="0" r="0" t="0"/>
          <a:stretch/>
        </p:blipFill>
        <p:spPr>
          <a:xfrm>
            <a:off x="6983900" y="3480325"/>
            <a:ext cx="1748775" cy="1663176"/>
          </a:xfrm>
          <a:prstGeom prst="rect">
            <a:avLst/>
          </a:prstGeom>
          <a:noFill/>
          <a:ln>
            <a:noFill/>
          </a:ln>
        </p:spPr>
      </p:pic>
      <p:pic>
        <p:nvPicPr>
          <p:cNvPr id="224" name="Google Shape;224;p27"/>
          <p:cNvPicPr preferRelativeResize="0"/>
          <p:nvPr/>
        </p:nvPicPr>
        <p:blipFill rotWithShape="1">
          <a:blip r:embed="rId4">
            <a:alphaModFix/>
          </a:blip>
          <a:srcRect b="11878" l="23369" r="24905" t="0"/>
          <a:stretch/>
        </p:blipFill>
        <p:spPr>
          <a:xfrm>
            <a:off x="7359325" y="0"/>
            <a:ext cx="997925" cy="1700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61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4" name="Google Shape;64;p14"/>
          <p:cNvSpPr txBox="1"/>
          <p:nvPr>
            <p:ph idx="1" type="body"/>
          </p:nvPr>
        </p:nvSpPr>
        <p:spPr>
          <a:xfrm>
            <a:off x="311700" y="6588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42900" lvl="0" marL="457200" rtl="0" algn="l">
              <a:spcBef>
                <a:spcPts val="1600"/>
              </a:spcBef>
              <a:spcAft>
                <a:spcPts val="0"/>
              </a:spcAft>
              <a:buSzPts val="1800"/>
              <a:buAutoNum type="arabicPeriod"/>
            </a:pPr>
            <a:r>
              <a:rPr lang="en"/>
              <a:t>Recap from last meeting</a:t>
            </a:r>
            <a:endParaRPr/>
          </a:p>
          <a:p>
            <a:pPr indent="-342900" lvl="0" marL="457200" rtl="0" algn="l">
              <a:spcBef>
                <a:spcPts val="0"/>
              </a:spcBef>
              <a:spcAft>
                <a:spcPts val="0"/>
              </a:spcAft>
              <a:buSzPts val="1800"/>
              <a:buAutoNum type="arabicPeriod"/>
            </a:pPr>
            <a:r>
              <a:rPr lang="en"/>
              <a:t>Progress made since december</a:t>
            </a:r>
            <a:endParaRPr/>
          </a:p>
          <a:p>
            <a:pPr indent="-342900" lvl="0" marL="457200" rtl="0" algn="l">
              <a:spcBef>
                <a:spcPts val="0"/>
              </a:spcBef>
              <a:spcAft>
                <a:spcPts val="0"/>
              </a:spcAft>
              <a:buSzPts val="1800"/>
              <a:buAutoNum type="arabicPeriod"/>
            </a:pPr>
            <a:r>
              <a:rPr lang="en"/>
              <a:t>Objectives</a:t>
            </a:r>
            <a:endParaRPr/>
          </a:p>
          <a:p>
            <a:pPr indent="-342900" lvl="0" marL="457200" rtl="0" algn="l">
              <a:spcBef>
                <a:spcPts val="0"/>
              </a:spcBef>
              <a:spcAft>
                <a:spcPts val="0"/>
              </a:spcAft>
              <a:buSzPts val="1800"/>
              <a:buAutoNum type="arabicPeriod"/>
            </a:pPr>
            <a:r>
              <a:rPr lang="en"/>
              <a:t>Hardware design</a:t>
            </a:r>
            <a:endParaRPr/>
          </a:p>
          <a:p>
            <a:pPr indent="-317500" lvl="1" marL="914400" rtl="0" algn="l">
              <a:spcBef>
                <a:spcPts val="0"/>
              </a:spcBef>
              <a:spcAft>
                <a:spcPts val="0"/>
              </a:spcAft>
              <a:buSzPts val="1400"/>
              <a:buAutoNum type="arabicPeriod"/>
            </a:pPr>
            <a:r>
              <a:rPr lang="en"/>
              <a:t>Electrical and Electronics</a:t>
            </a:r>
            <a:endParaRPr/>
          </a:p>
          <a:p>
            <a:pPr indent="-317500" lvl="1" marL="914400" rtl="0" algn="l">
              <a:spcBef>
                <a:spcPts val="0"/>
              </a:spcBef>
              <a:spcAft>
                <a:spcPts val="0"/>
              </a:spcAft>
              <a:buSzPts val="1400"/>
              <a:buAutoNum type="arabicPeriod"/>
            </a:pPr>
            <a:r>
              <a:rPr lang="en"/>
              <a:t>PCB</a:t>
            </a:r>
            <a:endParaRPr/>
          </a:p>
          <a:p>
            <a:pPr indent="-317500" lvl="1" marL="914400" rtl="0" algn="l">
              <a:spcBef>
                <a:spcPts val="0"/>
              </a:spcBef>
              <a:spcAft>
                <a:spcPts val="0"/>
              </a:spcAft>
              <a:buSzPts val="1400"/>
              <a:buAutoNum type="arabicPeriod"/>
            </a:pPr>
            <a:r>
              <a:rPr lang="en"/>
              <a:t>Cover design and assembly</a:t>
            </a:r>
            <a:endParaRPr/>
          </a:p>
          <a:p>
            <a:pPr indent="-342900" lvl="0" marL="457200" rtl="0" algn="l">
              <a:spcBef>
                <a:spcPts val="0"/>
              </a:spcBef>
              <a:spcAft>
                <a:spcPts val="0"/>
              </a:spcAft>
              <a:buSzPts val="1800"/>
              <a:buAutoNum type="arabicPeriod"/>
            </a:pPr>
            <a:r>
              <a:rPr lang="en"/>
              <a:t>Software architecture</a:t>
            </a:r>
            <a:endParaRPr/>
          </a:p>
          <a:p>
            <a:pPr indent="-317500" lvl="1" marL="914400" rtl="0" algn="l">
              <a:spcBef>
                <a:spcPts val="0"/>
              </a:spcBef>
              <a:spcAft>
                <a:spcPts val="0"/>
              </a:spcAft>
              <a:buSzPts val="1400"/>
              <a:buAutoNum type="arabicPeriod"/>
            </a:pPr>
            <a:r>
              <a:rPr lang="en"/>
              <a:t>Flight controller</a:t>
            </a:r>
            <a:endParaRPr/>
          </a:p>
          <a:p>
            <a:pPr indent="-342900" lvl="0" marL="457200" rtl="0" algn="l">
              <a:spcBef>
                <a:spcPts val="0"/>
              </a:spcBef>
              <a:spcAft>
                <a:spcPts val="0"/>
              </a:spcAft>
              <a:buSzPts val="1800"/>
              <a:buAutoNum type="arabicPeriod"/>
            </a:pPr>
            <a:r>
              <a:rPr lang="en"/>
              <a:t>Demo</a:t>
            </a:r>
            <a:endParaRPr/>
          </a:p>
          <a:p>
            <a:pPr indent="-342900" lvl="0" marL="457200" rtl="0" algn="l">
              <a:spcBef>
                <a:spcPts val="0"/>
              </a:spcBef>
              <a:spcAft>
                <a:spcPts val="0"/>
              </a:spcAft>
              <a:buSzPts val="1800"/>
              <a:buAutoNum type="arabicPeriod"/>
            </a:pPr>
            <a:r>
              <a:rPr lang="en"/>
              <a:t>Summary</a:t>
            </a:r>
            <a:endParaRPr/>
          </a:p>
          <a:p>
            <a:pPr indent="-342900" lvl="0" marL="457200" rtl="0" algn="l">
              <a:spcBef>
                <a:spcPts val="0"/>
              </a:spcBef>
              <a:spcAft>
                <a:spcPts val="0"/>
              </a:spcAft>
              <a:buSzPts val="1800"/>
              <a:buAutoNum type="arabicPeriod"/>
            </a:pPr>
            <a:r>
              <a:rPr lang="en"/>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0" y="0"/>
            <a:ext cx="785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 overview (from last time) </a:t>
            </a:r>
            <a:endParaRPr/>
          </a:p>
        </p:txBody>
      </p:sp>
      <p:sp>
        <p:nvSpPr>
          <p:cNvPr id="70" name="Google Shape;70;p15"/>
          <p:cNvSpPr txBox="1"/>
          <p:nvPr/>
        </p:nvSpPr>
        <p:spPr>
          <a:xfrm>
            <a:off x="62900" y="3208775"/>
            <a:ext cx="11535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to Predict @DTU</a:t>
            </a:r>
            <a:endParaRPr/>
          </a:p>
        </p:txBody>
      </p:sp>
      <p:sp>
        <p:nvSpPr>
          <p:cNvPr id="71" name="Google Shape;71;p15"/>
          <p:cNvSpPr/>
          <p:nvPr/>
        </p:nvSpPr>
        <p:spPr>
          <a:xfrm>
            <a:off x="128850" y="622325"/>
            <a:ext cx="5314500" cy="2676000"/>
          </a:xfrm>
          <a:prstGeom prst="roundRect">
            <a:avLst>
              <a:gd fmla="val 8500"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nvSpPr>
        <p:spPr>
          <a:xfrm>
            <a:off x="128850" y="622275"/>
            <a:ext cx="5314500" cy="26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July - December</a:t>
            </a:r>
            <a:endParaRPr sz="1200"/>
          </a:p>
          <a:p>
            <a:pPr indent="-304800" lvl="0" marL="457200" rtl="0" algn="l">
              <a:spcBef>
                <a:spcPts val="0"/>
              </a:spcBef>
              <a:spcAft>
                <a:spcPts val="0"/>
              </a:spcAft>
              <a:buSzPts val="1200"/>
              <a:buChar char="●"/>
            </a:pPr>
            <a:r>
              <a:rPr lang="en" sz="1200"/>
              <a:t>Hardware design for both models.</a:t>
            </a:r>
            <a:endParaRPr sz="1200"/>
          </a:p>
          <a:p>
            <a:pPr indent="-304800" lvl="0" marL="457200" rtl="0" algn="l">
              <a:spcBef>
                <a:spcPts val="0"/>
              </a:spcBef>
              <a:spcAft>
                <a:spcPts val="0"/>
              </a:spcAft>
              <a:buSzPts val="1200"/>
              <a:buChar char="●"/>
            </a:pPr>
            <a:r>
              <a:rPr lang="en" sz="1200"/>
              <a:t>Flight controller development on Arduino.</a:t>
            </a:r>
            <a:endParaRPr sz="1200"/>
          </a:p>
          <a:p>
            <a:pPr indent="-304800" lvl="0" marL="457200" rtl="0" algn="l">
              <a:spcBef>
                <a:spcPts val="0"/>
              </a:spcBef>
              <a:spcAft>
                <a:spcPts val="0"/>
              </a:spcAft>
              <a:buSzPts val="1200"/>
              <a:buChar char="●"/>
            </a:pPr>
            <a:r>
              <a:rPr lang="en" sz="1200"/>
              <a:t>Manual flight controller development on single core.</a:t>
            </a:r>
            <a:endParaRPr sz="1200"/>
          </a:p>
          <a:p>
            <a:pPr indent="-304800" lvl="0" marL="457200" rtl="0" algn="l">
              <a:spcBef>
                <a:spcPts val="0"/>
              </a:spcBef>
              <a:spcAft>
                <a:spcPts val="0"/>
              </a:spcAft>
              <a:buSzPts val="1200"/>
              <a:buChar char="●"/>
            </a:pPr>
            <a:r>
              <a:rPr lang="en" sz="1200"/>
              <a:t>Implementing all sensors and actuators on Patmos.</a:t>
            </a:r>
            <a:endParaRPr sz="1200"/>
          </a:p>
          <a:p>
            <a:pPr indent="-304800" lvl="1" marL="914400" rtl="0" algn="l">
              <a:spcBef>
                <a:spcPts val="0"/>
              </a:spcBef>
              <a:spcAft>
                <a:spcPts val="0"/>
              </a:spcAft>
              <a:buSzPts val="1200"/>
              <a:buChar char="○"/>
            </a:pPr>
            <a:r>
              <a:rPr lang="en" sz="1200"/>
              <a:t>Adding external libraries for GPS and Barometer.</a:t>
            </a:r>
            <a:endParaRPr sz="1200"/>
          </a:p>
          <a:p>
            <a:pPr indent="-304800" lvl="1" marL="914400" rtl="0" algn="l">
              <a:spcBef>
                <a:spcPts val="0"/>
              </a:spcBef>
              <a:spcAft>
                <a:spcPts val="0"/>
              </a:spcAft>
              <a:buSzPts val="1200"/>
              <a:buChar char="○"/>
            </a:pPr>
            <a:r>
              <a:rPr lang="en" sz="1200"/>
              <a:t>Communication types: I2C, UART, PWM,...</a:t>
            </a:r>
            <a:endParaRPr sz="1200"/>
          </a:p>
          <a:p>
            <a:pPr indent="-304800" lvl="1" marL="914400" rtl="0" algn="l">
              <a:spcBef>
                <a:spcPts val="0"/>
              </a:spcBef>
              <a:spcAft>
                <a:spcPts val="0"/>
              </a:spcAft>
              <a:buSzPts val="1200"/>
              <a:buChar char="○"/>
            </a:pPr>
            <a:r>
              <a:rPr lang="en" sz="1200"/>
              <a:t>Developing separate applications for testing.</a:t>
            </a:r>
            <a:endParaRPr sz="1200"/>
          </a:p>
          <a:p>
            <a:pPr indent="-304800" lvl="0" marL="457200" rtl="0" algn="l">
              <a:spcBef>
                <a:spcPts val="0"/>
              </a:spcBef>
              <a:spcAft>
                <a:spcPts val="0"/>
              </a:spcAft>
              <a:buSzPts val="1200"/>
              <a:buChar char="●"/>
            </a:pPr>
            <a:r>
              <a:rPr lang="en" sz="1200"/>
              <a:t>Assembling drones.</a:t>
            </a:r>
            <a:endParaRPr sz="1200"/>
          </a:p>
          <a:p>
            <a:pPr indent="-304800" lvl="0" marL="457200" rtl="0" algn="l">
              <a:spcBef>
                <a:spcPts val="0"/>
              </a:spcBef>
              <a:spcAft>
                <a:spcPts val="0"/>
              </a:spcAft>
              <a:buSzPts val="1200"/>
              <a:buChar char="●"/>
            </a:pPr>
            <a:r>
              <a:rPr lang="en" sz="1200"/>
              <a:t>First versions for the PCB, cover and additional parts for fitting the board inside the body.</a:t>
            </a:r>
            <a:endParaRPr sz="1200"/>
          </a:p>
          <a:p>
            <a:pPr indent="-304800" lvl="0" marL="457200" rtl="0" algn="l">
              <a:spcBef>
                <a:spcPts val="0"/>
              </a:spcBef>
              <a:spcAft>
                <a:spcPts val="0"/>
              </a:spcAft>
              <a:buSzPts val="1200"/>
              <a:buChar char="●"/>
            </a:pPr>
            <a:r>
              <a:rPr lang="en" sz="1200"/>
              <a:t>PID tuning and stabilisation tests working on a single core.</a:t>
            </a:r>
            <a:endParaRPr sz="1200"/>
          </a:p>
        </p:txBody>
      </p:sp>
      <p:sp>
        <p:nvSpPr>
          <p:cNvPr id="73" name="Google Shape;73;p15"/>
          <p:cNvSpPr/>
          <p:nvPr/>
        </p:nvSpPr>
        <p:spPr>
          <a:xfrm>
            <a:off x="288550" y="4439700"/>
            <a:ext cx="6211200" cy="5727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6499750" y="4439700"/>
            <a:ext cx="2334600" cy="5727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nvSpPr>
        <p:spPr>
          <a:xfrm>
            <a:off x="308650" y="4366675"/>
            <a:ext cx="89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Mar.   |  Apr.   |  May   |  Jun.   |  Jul.   |  Aug.  |  Sept.  |  Oct.   |  Nov.   |  Dec.  |  Jan.   |  Feb.  |  Mar.   |  Apr.  </a:t>
            </a:r>
            <a:endParaRPr/>
          </a:p>
        </p:txBody>
      </p:sp>
      <p:sp>
        <p:nvSpPr>
          <p:cNvPr id="76" name="Google Shape;76;p15"/>
          <p:cNvSpPr txBox="1"/>
          <p:nvPr/>
        </p:nvSpPr>
        <p:spPr>
          <a:xfrm>
            <a:off x="3091150" y="4703975"/>
            <a:ext cx="6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2020</a:t>
            </a:r>
            <a:endParaRPr/>
          </a:p>
        </p:txBody>
      </p:sp>
      <p:sp>
        <p:nvSpPr>
          <p:cNvPr id="77" name="Google Shape;77;p15"/>
          <p:cNvSpPr txBox="1"/>
          <p:nvPr/>
        </p:nvSpPr>
        <p:spPr>
          <a:xfrm>
            <a:off x="7402325" y="4690675"/>
            <a:ext cx="6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2021</a:t>
            </a:r>
            <a:endParaRPr/>
          </a:p>
        </p:txBody>
      </p:sp>
      <p:cxnSp>
        <p:nvCxnSpPr>
          <p:cNvPr id="78" name="Google Shape;78;p15"/>
          <p:cNvCxnSpPr/>
          <p:nvPr/>
        </p:nvCxnSpPr>
        <p:spPr>
          <a:xfrm>
            <a:off x="488500" y="4317375"/>
            <a:ext cx="8282700" cy="0"/>
          </a:xfrm>
          <a:prstGeom prst="straightConnector1">
            <a:avLst/>
          </a:prstGeom>
          <a:noFill/>
          <a:ln cap="flat" cmpd="sng" w="38100">
            <a:solidFill>
              <a:srgbClr val="999999"/>
            </a:solidFill>
            <a:prstDash val="solid"/>
            <a:round/>
            <a:headEnd len="med" w="med" type="none"/>
            <a:tailEnd len="med" w="med" type="oval"/>
          </a:ln>
        </p:spPr>
      </p:cxnSp>
      <p:cxnSp>
        <p:nvCxnSpPr>
          <p:cNvPr id="79" name="Google Shape;79;p15"/>
          <p:cNvCxnSpPr/>
          <p:nvPr/>
        </p:nvCxnSpPr>
        <p:spPr>
          <a:xfrm flipH="1" rot="10800000">
            <a:off x="416650" y="4306600"/>
            <a:ext cx="5405100" cy="3600"/>
          </a:xfrm>
          <a:prstGeom prst="straightConnector1">
            <a:avLst/>
          </a:prstGeom>
          <a:noFill/>
          <a:ln cap="flat" cmpd="sng" w="38100">
            <a:solidFill>
              <a:srgbClr val="000000"/>
            </a:solidFill>
            <a:prstDash val="solid"/>
            <a:round/>
            <a:headEnd len="med" w="med" type="diamond"/>
            <a:tailEnd len="med" w="med" type="oval"/>
          </a:ln>
        </p:spPr>
      </p:cxnSp>
      <p:cxnSp>
        <p:nvCxnSpPr>
          <p:cNvPr id="80" name="Google Shape;80;p15"/>
          <p:cNvCxnSpPr>
            <a:endCxn id="81" idx="3"/>
          </p:cNvCxnSpPr>
          <p:nvPr/>
        </p:nvCxnSpPr>
        <p:spPr>
          <a:xfrm rot="10800000">
            <a:off x="5374975" y="3956150"/>
            <a:ext cx="308400" cy="257700"/>
          </a:xfrm>
          <a:prstGeom prst="straightConnector1">
            <a:avLst/>
          </a:prstGeom>
          <a:noFill/>
          <a:ln cap="flat" cmpd="sng" w="19050">
            <a:solidFill>
              <a:schemeClr val="dk2"/>
            </a:solidFill>
            <a:prstDash val="solid"/>
            <a:round/>
            <a:headEnd len="med" w="med" type="none"/>
            <a:tailEnd len="med" w="med" type="none"/>
          </a:ln>
        </p:spPr>
      </p:cxnSp>
      <p:cxnSp>
        <p:nvCxnSpPr>
          <p:cNvPr id="82" name="Google Shape;82;p15"/>
          <p:cNvCxnSpPr/>
          <p:nvPr/>
        </p:nvCxnSpPr>
        <p:spPr>
          <a:xfrm rot="10800000">
            <a:off x="459300" y="3963825"/>
            <a:ext cx="0" cy="209700"/>
          </a:xfrm>
          <a:prstGeom prst="straightConnector1">
            <a:avLst/>
          </a:prstGeom>
          <a:noFill/>
          <a:ln cap="flat" cmpd="sng" w="9525">
            <a:solidFill>
              <a:schemeClr val="dk2"/>
            </a:solidFill>
            <a:prstDash val="solid"/>
            <a:round/>
            <a:headEnd len="med" w="med" type="none"/>
            <a:tailEnd len="med" w="med" type="none"/>
          </a:ln>
        </p:spPr>
      </p:cxnSp>
      <p:cxnSp>
        <p:nvCxnSpPr>
          <p:cNvPr id="83" name="Google Shape;83;p15"/>
          <p:cNvCxnSpPr/>
          <p:nvPr/>
        </p:nvCxnSpPr>
        <p:spPr>
          <a:xfrm flipH="1" rot="10800000">
            <a:off x="464200" y="4044400"/>
            <a:ext cx="2341800" cy="3300"/>
          </a:xfrm>
          <a:prstGeom prst="straightConnector1">
            <a:avLst/>
          </a:prstGeom>
          <a:noFill/>
          <a:ln cap="flat" cmpd="sng" w="76200">
            <a:solidFill>
              <a:srgbClr val="FF0000"/>
            </a:solidFill>
            <a:prstDash val="solid"/>
            <a:round/>
            <a:headEnd len="med" w="med" type="none"/>
            <a:tailEnd len="med" w="med" type="none"/>
          </a:ln>
        </p:spPr>
      </p:cxnSp>
      <p:sp>
        <p:nvSpPr>
          <p:cNvPr id="84" name="Google Shape;84;p15"/>
          <p:cNvSpPr txBox="1"/>
          <p:nvPr/>
        </p:nvSpPr>
        <p:spPr>
          <a:xfrm>
            <a:off x="1063725" y="3727550"/>
            <a:ext cx="13482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COVID 19</a:t>
            </a:r>
            <a:endParaRPr sz="1200">
              <a:solidFill>
                <a:srgbClr val="FF0000"/>
              </a:solidFill>
            </a:endParaRPr>
          </a:p>
        </p:txBody>
      </p:sp>
      <p:cxnSp>
        <p:nvCxnSpPr>
          <p:cNvPr id="85" name="Google Shape;85;p15"/>
          <p:cNvCxnSpPr/>
          <p:nvPr/>
        </p:nvCxnSpPr>
        <p:spPr>
          <a:xfrm rot="10800000">
            <a:off x="8677975" y="3825625"/>
            <a:ext cx="4200" cy="359100"/>
          </a:xfrm>
          <a:prstGeom prst="straightConnector1">
            <a:avLst/>
          </a:prstGeom>
          <a:noFill/>
          <a:ln cap="flat" cmpd="sng" w="9525">
            <a:solidFill>
              <a:schemeClr val="dk2"/>
            </a:solidFill>
            <a:prstDash val="solid"/>
            <a:round/>
            <a:headEnd len="med" w="med" type="none"/>
            <a:tailEnd len="med" w="med" type="none"/>
          </a:ln>
        </p:spPr>
      </p:cxnSp>
      <p:sp>
        <p:nvSpPr>
          <p:cNvPr id="86" name="Google Shape;86;p15"/>
          <p:cNvSpPr txBox="1"/>
          <p:nvPr/>
        </p:nvSpPr>
        <p:spPr>
          <a:xfrm>
            <a:off x="8235675" y="3060875"/>
            <a:ext cx="11535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Handover</a:t>
            </a:r>
            <a:endParaRPr/>
          </a:p>
          <a:p>
            <a:pPr indent="0" lvl="0" marL="0" rtl="0" algn="l">
              <a:spcBef>
                <a:spcPts val="0"/>
              </a:spcBef>
              <a:spcAft>
                <a:spcPts val="0"/>
              </a:spcAft>
              <a:buNone/>
            </a:pPr>
            <a:r>
              <a:rPr lang="en"/>
              <a:t>Meeting</a:t>
            </a:r>
            <a:endParaRPr/>
          </a:p>
          <a:p>
            <a:pPr indent="0" lvl="0" marL="0" rtl="0" algn="l">
              <a:spcBef>
                <a:spcPts val="0"/>
              </a:spcBef>
              <a:spcAft>
                <a:spcPts val="0"/>
              </a:spcAft>
              <a:buNone/>
            </a:pPr>
            <a:r>
              <a:rPr lang="en"/>
              <a:t>today</a:t>
            </a:r>
            <a:endParaRPr/>
          </a:p>
        </p:txBody>
      </p:sp>
      <p:cxnSp>
        <p:nvCxnSpPr>
          <p:cNvPr id="87" name="Google Shape;87;p15"/>
          <p:cNvCxnSpPr/>
          <p:nvPr/>
        </p:nvCxnSpPr>
        <p:spPr>
          <a:xfrm flipH="1" rot="5400000">
            <a:off x="4953341" y="2855663"/>
            <a:ext cx="1183200" cy="1079400"/>
          </a:xfrm>
          <a:prstGeom prst="curvedConnector3">
            <a:avLst>
              <a:gd fmla="val 50000" name="adj1"/>
            </a:avLst>
          </a:prstGeom>
          <a:noFill/>
          <a:ln cap="flat" cmpd="sng" w="228600">
            <a:solidFill>
              <a:srgbClr val="FCE5CD"/>
            </a:solidFill>
            <a:prstDash val="solid"/>
            <a:round/>
            <a:headEnd len="med" w="med" type="none"/>
            <a:tailEnd len="med" w="med" type="none"/>
          </a:ln>
        </p:spPr>
      </p:cxnSp>
      <p:sp>
        <p:nvSpPr>
          <p:cNvPr id="88" name="Google Shape;88;p15"/>
          <p:cNvSpPr/>
          <p:nvPr/>
        </p:nvSpPr>
        <p:spPr>
          <a:xfrm rot="10800000">
            <a:off x="5979625" y="3934338"/>
            <a:ext cx="251400" cy="260700"/>
          </a:xfrm>
          <a:prstGeom prst="triangle">
            <a:avLst>
              <a:gd fmla="val 49785" name="adj"/>
            </a:avLst>
          </a:prstGeom>
          <a:solidFill>
            <a:srgbClr val="FCE5CD"/>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nvSpPr>
        <p:spPr>
          <a:xfrm>
            <a:off x="3553975" y="3727550"/>
            <a:ext cx="18210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t>Status Meeting</a:t>
            </a:r>
            <a:endParaRPr b="1" sz="1000"/>
          </a:p>
          <a:p>
            <a:pPr indent="0" lvl="0" marL="0" rtl="0" algn="r">
              <a:spcBef>
                <a:spcPts val="0"/>
              </a:spcBef>
              <a:spcAft>
                <a:spcPts val="0"/>
              </a:spcAft>
              <a:buNone/>
            </a:pPr>
            <a:r>
              <a:rPr b="1" lang="en" sz="1000"/>
              <a:t>21/11/2020</a:t>
            </a:r>
            <a:endParaRPr b="1" sz="1000"/>
          </a:p>
        </p:txBody>
      </p:sp>
      <p:pic>
        <p:nvPicPr>
          <p:cNvPr id="89" name="Google Shape;89;p15"/>
          <p:cNvPicPr preferRelativeResize="0"/>
          <p:nvPr/>
        </p:nvPicPr>
        <p:blipFill rotWithShape="1">
          <a:blip r:embed="rId3">
            <a:alphaModFix/>
          </a:blip>
          <a:srcRect b="16838" l="12186" r="11935" t="21096"/>
          <a:stretch/>
        </p:blipFill>
        <p:spPr>
          <a:xfrm>
            <a:off x="5495900" y="749725"/>
            <a:ext cx="3478974" cy="2134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cxnSp>
        <p:nvCxnSpPr>
          <p:cNvPr id="94" name="Google Shape;94;p16"/>
          <p:cNvCxnSpPr>
            <a:stCxn id="95" idx="3"/>
            <a:endCxn id="96" idx="2"/>
          </p:cNvCxnSpPr>
          <p:nvPr/>
        </p:nvCxnSpPr>
        <p:spPr>
          <a:xfrm flipH="1" rot="5400000">
            <a:off x="3165691" y="427663"/>
            <a:ext cx="2001600" cy="5186700"/>
          </a:xfrm>
          <a:prstGeom prst="curvedConnector3">
            <a:avLst>
              <a:gd fmla="val 37257" name="adj1"/>
            </a:avLst>
          </a:prstGeom>
          <a:noFill/>
          <a:ln cap="flat" cmpd="sng" w="228600">
            <a:solidFill>
              <a:srgbClr val="EAD1DC"/>
            </a:solidFill>
            <a:prstDash val="solid"/>
            <a:round/>
            <a:headEnd len="med" w="med" type="none"/>
            <a:tailEnd len="med" w="med" type="none"/>
          </a:ln>
        </p:spPr>
      </p:cxnSp>
      <p:sp>
        <p:nvSpPr>
          <p:cNvPr id="97" name="Google Shape;97;p16"/>
          <p:cNvSpPr txBox="1"/>
          <p:nvPr>
            <p:ph type="title"/>
          </p:nvPr>
        </p:nvSpPr>
        <p:spPr>
          <a:xfrm>
            <a:off x="0" y="0"/>
            <a:ext cx="785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 updated</a:t>
            </a:r>
            <a:endParaRPr/>
          </a:p>
        </p:txBody>
      </p:sp>
      <p:cxnSp>
        <p:nvCxnSpPr>
          <p:cNvPr id="98" name="Google Shape;98;p16"/>
          <p:cNvCxnSpPr/>
          <p:nvPr/>
        </p:nvCxnSpPr>
        <p:spPr>
          <a:xfrm>
            <a:off x="5782850" y="4310200"/>
            <a:ext cx="2988300" cy="7200"/>
          </a:xfrm>
          <a:prstGeom prst="straightConnector1">
            <a:avLst/>
          </a:prstGeom>
          <a:noFill/>
          <a:ln cap="flat" cmpd="sng" w="38100">
            <a:solidFill>
              <a:srgbClr val="000000"/>
            </a:solidFill>
            <a:prstDash val="solid"/>
            <a:round/>
            <a:headEnd len="med" w="med" type="none"/>
            <a:tailEnd len="med" w="med" type="oval"/>
          </a:ln>
        </p:spPr>
      </p:cxnSp>
      <p:cxnSp>
        <p:nvCxnSpPr>
          <p:cNvPr id="99" name="Google Shape;99;p16"/>
          <p:cNvCxnSpPr>
            <a:stCxn id="100" idx="3"/>
          </p:cNvCxnSpPr>
          <p:nvPr/>
        </p:nvCxnSpPr>
        <p:spPr>
          <a:xfrm flipH="1" rot="5400000">
            <a:off x="6288666" y="1846475"/>
            <a:ext cx="2582400" cy="1745400"/>
          </a:xfrm>
          <a:prstGeom prst="curvedConnector3">
            <a:avLst>
              <a:gd fmla="val 50000" name="adj1"/>
            </a:avLst>
          </a:prstGeom>
          <a:noFill/>
          <a:ln cap="flat" cmpd="sng" w="228600">
            <a:solidFill>
              <a:srgbClr val="B6D7A8"/>
            </a:solidFill>
            <a:prstDash val="solid"/>
            <a:round/>
            <a:headEnd len="med" w="med" type="none"/>
            <a:tailEnd len="med" w="med" type="none"/>
          </a:ln>
        </p:spPr>
      </p:cxnSp>
      <p:cxnSp>
        <p:nvCxnSpPr>
          <p:cNvPr id="101" name="Google Shape;101;p16"/>
          <p:cNvCxnSpPr/>
          <p:nvPr/>
        </p:nvCxnSpPr>
        <p:spPr>
          <a:xfrm rot="10800000">
            <a:off x="8677975" y="3825625"/>
            <a:ext cx="4200" cy="359100"/>
          </a:xfrm>
          <a:prstGeom prst="straightConnector1">
            <a:avLst/>
          </a:prstGeom>
          <a:noFill/>
          <a:ln cap="flat" cmpd="sng" w="9525">
            <a:solidFill>
              <a:schemeClr val="dk2"/>
            </a:solidFill>
            <a:prstDash val="solid"/>
            <a:round/>
            <a:headEnd len="med" w="med" type="none"/>
            <a:tailEnd len="med" w="med" type="none"/>
          </a:ln>
        </p:spPr>
      </p:cxnSp>
      <p:cxnSp>
        <p:nvCxnSpPr>
          <p:cNvPr id="102" name="Google Shape;102;p16"/>
          <p:cNvCxnSpPr/>
          <p:nvPr/>
        </p:nvCxnSpPr>
        <p:spPr>
          <a:xfrm rot="10800000">
            <a:off x="459300" y="3963825"/>
            <a:ext cx="0" cy="20970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16"/>
          <p:cNvSpPr txBox="1"/>
          <p:nvPr/>
        </p:nvSpPr>
        <p:spPr>
          <a:xfrm>
            <a:off x="62900" y="3208775"/>
            <a:ext cx="11535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to Predict @DTU</a:t>
            </a:r>
            <a:endParaRPr/>
          </a:p>
        </p:txBody>
      </p:sp>
      <p:sp>
        <p:nvSpPr>
          <p:cNvPr id="104" name="Google Shape;104;p16"/>
          <p:cNvSpPr txBox="1"/>
          <p:nvPr/>
        </p:nvSpPr>
        <p:spPr>
          <a:xfrm>
            <a:off x="8235675" y="3060875"/>
            <a:ext cx="11535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Handover</a:t>
            </a:r>
            <a:endParaRPr/>
          </a:p>
          <a:p>
            <a:pPr indent="0" lvl="0" marL="0" rtl="0" algn="l">
              <a:spcBef>
                <a:spcPts val="0"/>
              </a:spcBef>
              <a:spcAft>
                <a:spcPts val="0"/>
              </a:spcAft>
              <a:buNone/>
            </a:pPr>
            <a:r>
              <a:rPr lang="en"/>
              <a:t>Meeting</a:t>
            </a:r>
            <a:endParaRPr/>
          </a:p>
          <a:p>
            <a:pPr indent="0" lvl="0" marL="0" rtl="0" algn="l">
              <a:spcBef>
                <a:spcPts val="0"/>
              </a:spcBef>
              <a:spcAft>
                <a:spcPts val="0"/>
              </a:spcAft>
              <a:buNone/>
            </a:pPr>
            <a:r>
              <a:rPr lang="en"/>
              <a:t>today</a:t>
            </a:r>
            <a:endParaRPr/>
          </a:p>
        </p:txBody>
      </p:sp>
      <p:cxnSp>
        <p:nvCxnSpPr>
          <p:cNvPr id="105" name="Google Shape;105;p16"/>
          <p:cNvCxnSpPr/>
          <p:nvPr/>
        </p:nvCxnSpPr>
        <p:spPr>
          <a:xfrm flipH="1" rot="10800000">
            <a:off x="464200" y="4044400"/>
            <a:ext cx="2341800" cy="3300"/>
          </a:xfrm>
          <a:prstGeom prst="straightConnector1">
            <a:avLst/>
          </a:prstGeom>
          <a:noFill/>
          <a:ln cap="flat" cmpd="sng" w="76200">
            <a:solidFill>
              <a:srgbClr val="FF0000"/>
            </a:solidFill>
            <a:prstDash val="solid"/>
            <a:round/>
            <a:headEnd len="med" w="med" type="none"/>
            <a:tailEnd len="med" w="med" type="none"/>
          </a:ln>
        </p:spPr>
      </p:cxnSp>
      <p:sp>
        <p:nvSpPr>
          <p:cNvPr id="106" name="Google Shape;106;p16"/>
          <p:cNvSpPr txBox="1"/>
          <p:nvPr/>
        </p:nvSpPr>
        <p:spPr>
          <a:xfrm>
            <a:off x="1063725" y="3727538"/>
            <a:ext cx="19452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COV</a:t>
            </a:r>
            <a:r>
              <a:rPr b="1" lang="en">
                <a:solidFill>
                  <a:srgbClr val="FF0000"/>
                </a:solidFill>
              </a:rPr>
              <a:t>I</a:t>
            </a:r>
            <a:r>
              <a:rPr b="1" lang="en">
                <a:solidFill>
                  <a:srgbClr val="FF0000"/>
                </a:solidFill>
              </a:rPr>
              <a:t>D 19</a:t>
            </a:r>
            <a:endParaRPr sz="1200">
              <a:solidFill>
                <a:srgbClr val="FF0000"/>
              </a:solidFill>
            </a:endParaRPr>
          </a:p>
        </p:txBody>
      </p:sp>
      <p:sp>
        <p:nvSpPr>
          <p:cNvPr id="107" name="Google Shape;107;p16"/>
          <p:cNvSpPr/>
          <p:nvPr/>
        </p:nvSpPr>
        <p:spPr>
          <a:xfrm>
            <a:off x="288550" y="4439700"/>
            <a:ext cx="6211200" cy="5727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6499750" y="4439700"/>
            <a:ext cx="2334600" cy="5727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nvSpPr>
        <p:spPr>
          <a:xfrm>
            <a:off x="308650" y="4366675"/>
            <a:ext cx="89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Mar.   |  Apr.   |  May   |  Jun.   |  Jul.   |  Aug.  |  Sept.  |  Oct.   |  Nov.   |  Dec.  |  Jan.   |  Feb.  |  Mar.   |  Apr.  </a:t>
            </a:r>
            <a:endParaRPr/>
          </a:p>
        </p:txBody>
      </p:sp>
      <p:sp>
        <p:nvSpPr>
          <p:cNvPr id="110" name="Google Shape;110;p16"/>
          <p:cNvSpPr txBox="1"/>
          <p:nvPr/>
        </p:nvSpPr>
        <p:spPr>
          <a:xfrm>
            <a:off x="3091150" y="4703975"/>
            <a:ext cx="6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2020</a:t>
            </a:r>
            <a:endParaRPr/>
          </a:p>
        </p:txBody>
      </p:sp>
      <p:sp>
        <p:nvSpPr>
          <p:cNvPr id="111" name="Google Shape;111;p16"/>
          <p:cNvSpPr txBox="1"/>
          <p:nvPr/>
        </p:nvSpPr>
        <p:spPr>
          <a:xfrm>
            <a:off x="7402325" y="4690675"/>
            <a:ext cx="6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2021</a:t>
            </a:r>
            <a:endParaRPr/>
          </a:p>
        </p:txBody>
      </p:sp>
      <p:cxnSp>
        <p:nvCxnSpPr>
          <p:cNvPr id="112" name="Google Shape;112;p16"/>
          <p:cNvCxnSpPr/>
          <p:nvPr/>
        </p:nvCxnSpPr>
        <p:spPr>
          <a:xfrm>
            <a:off x="410875" y="4306088"/>
            <a:ext cx="5410800" cy="600"/>
          </a:xfrm>
          <a:prstGeom prst="straightConnector1">
            <a:avLst/>
          </a:prstGeom>
          <a:noFill/>
          <a:ln cap="flat" cmpd="sng" w="38100">
            <a:solidFill>
              <a:srgbClr val="999999"/>
            </a:solidFill>
            <a:prstDash val="solid"/>
            <a:round/>
            <a:headEnd len="med" w="med" type="diamond"/>
            <a:tailEnd len="med" w="med" type="oval"/>
          </a:ln>
        </p:spPr>
      </p:cxnSp>
      <p:cxnSp>
        <p:nvCxnSpPr>
          <p:cNvPr id="113" name="Google Shape;113;p16"/>
          <p:cNvCxnSpPr>
            <a:stCxn id="114" idx="3"/>
          </p:cNvCxnSpPr>
          <p:nvPr/>
        </p:nvCxnSpPr>
        <p:spPr>
          <a:xfrm flipH="1" rot="5400000">
            <a:off x="4813141" y="840263"/>
            <a:ext cx="3213000" cy="3127200"/>
          </a:xfrm>
          <a:prstGeom prst="curvedConnector3">
            <a:avLst>
              <a:gd fmla="val 39856" name="adj1"/>
            </a:avLst>
          </a:prstGeom>
          <a:noFill/>
          <a:ln cap="flat" cmpd="sng" w="228600">
            <a:solidFill>
              <a:srgbClr val="EA9999"/>
            </a:solidFill>
            <a:prstDash val="solid"/>
            <a:round/>
            <a:headEnd len="med" w="med" type="none"/>
            <a:tailEnd len="med" w="med" type="none"/>
          </a:ln>
        </p:spPr>
      </p:cxnSp>
      <p:grpSp>
        <p:nvGrpSpPr>
          <p:cNvPr id="115" name="Google Shape;115;p16"/>
          <p:cNvGrpSpPr/>
          <p:nvPr/>
        </p:nvGrpSpPr>
        <p:grpSpPr>
          <a:xfrm>
            <a:off x="3305700" y="572700"/>
            <a:ext cx="2628075" cy="1631700"/>
            <a:chOff x="3305700" y="572700"/>
            <a:chExt cx="2628075" cy="1631700"/>
          </a:xfrm>
        </p:grpSpPr>
        <p:sp>
          <p:nvSpPr>
            <p:cNvPr id="116" name="Google Shape;116;p16"/>
            <p:cNvSpPr/>
            <p:nvPr/>
          </p:nvSpPr>
          <p:spPr>
            <a:xfrm>
              <a:off x="3335475" y="572700"/>
              <a:ext cx="2598300" cy="1631700"/>
            </a:xfrm>
            <a:prstGeom prst="roundRect">
              <a:avLst>
                <a:gd fmla="val 8500"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txBox="1"/>
            <p:nvPr/>
          </p:nvSpPr>
          <p:spPr>
            <a:xfrm>
              <a:off x="3305700" y="572700"/>
              <a:ext cx="2532600" cy="16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March</a:t>
              </a:r>
              <a:endParaRPr b="1" sz="1200"/>
            </a:p>
            <a:p>
              <a:pPr indent="-304800" lvl="0" marL="457200" rtl="0" algn="l">
                <a:spcBef>
                  <a:spcPts val="0"/>
                </a:spcBef>
                <a:spcAft>
                  <a:spcPts val="0"/>
                </a:spcAft>
                <a:buSzPts val="1200"/>
                <a:buChar char="●"/>
              </a:pPr>
              <a:r>
                <a:rPr lang="en" sz="1200"/>
                <a:t>Converting FC to fixed point continued - finished</a:t>
              </a:r>
              <a:endParaRPr sz="1200"/>
            </a:p>
            <a:p>
              <a:pPr indent="-304800" lvl="0" marL="457200" rtl="0" algn="l">
                <a:spcBef>
                  <a:spcPts val="0"/>
                </a:spcBef>
                <a:spcAft>
                  <a:spcPts val="0"/>
                </a:spcAft>
                <a:buSzPts val="1200"/>
                <a:buChar char="●"/>
              </a:pPr>
              <a:r>
                <a:rPr lang="en" sz="1200"/>
                <a:t>Tuning PID with multicore setup, cover on, fixed point</a:t>
              </a:r>
              <a:endParaRPr sz="1200"/>
            </a:p>
            <a:p>
              <a:pPr indent="-304800" lvl="0" marL="457200" rtl="0" algn="l">
                <a:spcBef>
                  <a:spcPts val="0"/>
                </a:spcBef>
                <a:spcAft>
                  <a:spcPts val="0"/>
                </a:spcAft>
                <a:buSzPts val="1200"/>
                <a:buChar char="●"/>
              </a:pPr>
              <a:r>
                <a:rPr lang="en" sz="1200"/>
                <a:t>Testing PCB</a:t>
              </a:r>
              <a:endParaRPr sz="1200"/>
            </a:p>
            <a:p>
              <a:pPr indent="-304800" lvl="0" marL="457200" rtl="0" algn="l">
                <a:spcBef>
                  <a:spcPts val="0"/>
                </a:spcBef>
                <a:spcAft>
                  <a:spcPts val="0"/>
                </a:spcAft>
                <a:buSzPts val="1200"/>
                <a:buChar char="●"/>
              </a:pPr>
              <a:r>
                <a:rPr lang="en" sz="1200"/>
                <a:t>Building additional drones</a:t>
              </a:r>
              <a:endParaRPr sz="1200"/>
            </a:p>
            <a:p>
              <a:pPr indent="-304800" lvl="0" marL="457200" rtl="0" algn="l">
                <a:spcBef>
                  <a:spcPts val="0"/>
                </a:spcBef>
                <a:spcAft>
                  <a:spcPts val="0"/>
                </a:spcAft>
                <a:buSzPts val="1200"/>
                <a:buChar char="●"/>
              </a:pPr>
              <a:r>
                <a:rPr lang="en" sz="1200"/>
                <a:t>Documentation</a:t>
              </a:r>
              <a:endParaRPr sz="1200"/>
            </a:p>
          </p:txBody>
        </p:sp>
      </p:grpSp>
      <p:grpSp>
        <p:nvGrpSpPr>
          <p:cNvPr id="118" name="Google Shape;118;p16"/>
          <p:cNvGrpSpPr/>
          <p:nvPr/>
        </p:nvGrpSpPr>
        <p:grpSpPr>
          <a:xfrm>
            <a:off x="6184875" y="1167550"/>
            <a:ext cx="2598300" cy="1143900"/>
            <a:chOff x="6172925" y="760450"/>
            <a:chExt cx="2598300" cy="1143900"/>
          </a:xfrm>
        </p:grpSpPr>
        <p:sp>
          <p:nvSpPr>
            <p:cNvPr id="119" name="Google Shape;119;p16"/>
            <p:cNvSpPr/>
            <p:nvPr/>
          </p:nvSpPr>
          <p:spPr>
            <a:xfrm>
              <a:off x="6172925" y="785350"/>
              <a:ext cx="2598300" cy="1119000"/>
            </a:xfrm>
            <a:prstGeom prst="roundRect">
              <a:avLst>
                <a:gd fmla="val 85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txBox="1"/>
            <p:nvPr/>
          </p:nvSpPr>
          <p:spPr>
            <a:xfrm>
              <a:off x="6189075" y="760450"/>
              <a:ext cx="2493000" cy="11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April</a:t>
              </a:r>
              <a:endParaRPr sz="1200"/>
            </a:p>
            <a:p>
              <a:pPr indent="-304800" lvl="0" marL="457200" rtl="0" algn="l">
                <a:spcBef>
                  <a:spcPts val="0"/>
                </a:spcBef>
                <a:spcAft>
                  <a:spcPts val="0"/>
                </a:spcAft>
                <a:buSzPts val="1200"/>
                <a:buChar char="●"/>
              </a:pPr>
              <a:r>
                <a:rPr lang="en" sz="1200"/>
                <a:t>Fine-t</a:t>
              </a:r>
              <a:r>
                <a:rPr lang="en" sz="1200"/>
                <a:t>uning PID controllers</a:t>
              </a:r>
              <a:endParaRPr sz="1200"/>
            </a:p>
            <a:p>
              <a:pPr indent="-304800" lvl="0" marL="457200" rtl="0" algn="l">
                <a:spcBef>
                  <a:spcPts val="0"/>
                </a:spcBef>
                <a:spcAft>
                  <a:spcPts val="0"/>
                </a:spcAft>
                <a:buSzPts val="1200"/>
                <a:buChar char="●"/>
              </a:pPr>
              <a:r>
                <a:rPr lang="en" sz="1200"/>
                <a:t>Barometer implementation</a:t>
              </a:r>
              <a:endParaRPr sz="1200"/>
            </a:p>
            <a:p>
              <a:pPr indent="-304800" lvl="0" marL="457200" rtl="0" algn="l">
                <a:spcBef>
                  <a:spcPts val="0"/>
                </a:spcBef>
                <a:spcAft>
                  <a:spcPts val="0"/>
                </a:spcAft>
                <a:buSzPts val="1200"/>
                <a:buChar char="●"/>
              </a:pPr>
              <a:r>
                <a:rPr lang="en" sz="1200"/>
                <a:t>Testing newly build drones</a:t>
              </a:r>
              <a:endParaRPr sz="1200"/>
            </a:p>
            <a:p>
              <a:pPr indent="-304800" lvl="0" marL="457200" rtl="0" algn="l">
                <a:spcBef>
                  <a:spcPts val="0"/>
                </a:spcBef>
                <a:spcAft>
                  <a:spcPts val="0"/>
                </a:spcAft>
                <a:buSzPts val="1200"/>
                <a:buChar char="●"/>
              </a:pPr>
              <a:r>
                <a:rPr lang="en" sz="1200"/>
                <a:t>Documentation</a:t>
              </a:r>
              <a:endParaRPr sz="1200"/>
            </a:p>
          </p:txBody>
        </p:sp>
      </p:grpSp>
      <p:grpSp>
        <p:nvGrpSpPr>
          <p:cNvPr id="121" name="Google Shape;121;p16"/>
          <p:cNvGrpSpPr/>
          <p:nvPr/>
        </p:nvGrpSpPr>
        <p:grpSpPr>
          <a:xfrm>
            <a:off x="1988250" y="2277625"/>
            <a:ext cx="2449200" cy="1447800"/>
            <a:chOff x="1988250" y="2277625"/>
            <a:chExt cx="2449200" cy="1447800"/>
          </a:xfrm>
        </p:grpSpPr>
        <p:sp>
          <p:nvSpPr>
            <p:cNvPr id="122" name="Google Shape;122;p16"/>
            <p:cNvSpPr/>
            <p:nvPr/>
          </p:nvSpPr>
          <p:spPr>
            <a:xfrm>
              <a:off x="1988250" y="2277625"/>
              <a:ext cx="2449200" cy="1447800"/>
            </a:xfrm>
            <a:prstGeom prst="roundRect">
              <a:avLst>
                <a:gd fmla="val 8500" name="adj"/>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nvSpPr>
          <p:spPr>
            <a:xfrm>
              <a:off x="2001888" y="2277625"/>
              <a:ext cx="2421900" cy="14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February</a:t>
              </a:r>
              <a:endParaRPr b="1" sz="1200"/>
            </a:p>
            <a:p>
              <a:pPr indent="-304800" lvl="0" marL="457200" rtl="0" algn="l">
                <a:spcBef>
                  <a:spcPts val="0"/>
                </a:spcBef>
                <a:spcAft>
                  <a:spcPts val="0"/>
                </a:spcAft>
                <a:buSzPts val="1200"/>
                <a:buChar char="●"/>
              </a:pPr>
              <a:r>
                <a:rPr lang="en" sz="1200"/>
                <a:t>Converting FC to multicore continued</a:t>
              </a:r>
              <a:endParaRPr sz="1200"/>
            </a:p>
            <a:p>
              <a:pPr indent="-304800" lvl="0" marL="457200" rtl="0" algn="l">
                <a:spcBef>
                  <a:spcPts val="0"/>
                </a:spcBef>
                <a:spcAft>
                  <a:spcPts val="0"/>
                </a:spcAft>
                <a:buSzPts val="1200"/>
                <a:buChar char="●"/>
              </a:pPr>
              <a:r>
                <a:rPr lang="en" sz="1200"/>
                <a:t>Printing &amp; testing covers</a:t>
              </a:r>
              <a:endParaRPr sz="1200"/>
            </a:p>
            <a:p>
              <a:pPr indent="-304800" lvl="0" marL="457200" rtl="0" algn="l">
                <a:spcBef>
                  <a:spcPts val="0"/>
                </a:spcBef>
                <a:spcAft>
                  <a:spcPts val="0"/>
                </a:spcAft>
                <a:buSzPts val="1200"/>
                <a:buChar char="●"/>
              </a:pPr>
              <a:r>
                <a:rPr lang="en" sz="1200"/>
                <a:t>Printing &amp; testing PCB-s</a:t>
              </a:r>
              <a:endParaRPr sz="1200"/>
            </a:p>
            <a:p>
              <a:pPr indent="-304800" lvl="0" marL="457200" rtl="0" algn="l">
                <a:spcBef>
                  <a:spcPts val="0"/>
                </a:spcBef>
                <a:spcAft>
                  <a:spcPts val="0"/>
                </a:spcAft>
                <a:buSzPts val="1200"/>
                <a:buChar char="●"/>
              </a:pPr>
              <a:r>
                <a:rPr lang="en" sz="1200"/>
                <a:t>Converting floating point calculations to fixed point </a:t>
              </a:r>
              <a:endParaRPr sz="1200"/>
            </a:p>
          </p:txBody>
        </p:sp>
      </p:grpSp>
      <p:sp>
        <p:nvSpPr>
          <p:cNvPr id="114" name="Google Shape;114;p16"/>
          <p:cNvSpPr/>
          <p:nvPr/>
        </p:nvSpPr>
        <p:spPr>
          <a:xfrm rot="10800000">
            <a:off x="7857000" y="4010363"/>
            <a:ext cx="251400" cy="260700"/>
          </a:xfrm>
          <a:prstGeom prst="triangle">
            <a:avLst>
              <a:gd fmla="val 49785" name="adj"/>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rot="10800000">
            <a:off x="8326325" y="4010375"/>
            <a:ext cx="251400" cy="260700"/>
          </a:xfrm>
          <a:prstGeom prst="triangle">
            <a:avLst>
              <a:gd fmla="val 49785" name="adj"/>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rot="10800000">
            <a:off x="7241100" y="4010375"/>
            <a:ext cx="251400" cy="260700"/>
          </a:xfrm>
          <a:prstGeom prst="triangle">
            <a:avLst>
              <a:gd fmla="val 49785"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6"/>
          <p:cNvCxnSpPr>
            <a:stCxn id="124" idx="3"/>
            <a:endCxn id="123" idx="3"/>
          </p:cNvCxnSpPr>
          <p:nvPr/>
        </p:nvCxnSpPr>
        <p:spPr>
          <a:xfrm flipH="1" rot="5400000">
            <a:off x="5391091" y="2034125"/>
            <a:ext cx="1008900" cy="2943600"/>
          </a:xfrm>
          <a:prstGeom prst="curvedConnector2">
            <a:avLst/>
          </a:prstGeom>
          <a:noFill/>
          <a:ln cap="flat" cmpd="sng" w="228600">
            <a:solidFill>
              <a:srgbClr val="9FC5E8"/>
            </a:solidFill>
            <a:prstDash val="solid"/>
            <a:round/>
            <a:headEnd len="med" w="med" type="none"/>
            <a:tailEnd len="med" w="med" type="none"/>
          </a:ln>
        </p:spPr>
      </p:cxnSp>
      <p:grpSp>
        <p:nvGrpSpPr>
          <p:cNvPr id="126" name="Google Shape;126;p16"/>
          <p:cNvGrpSpPr/>
          <p:nvPr/>
        </p:nvGrpSpPr>
        <p:grpSpPr>
          <a:xfrm>
            <a:off x="191625" y="572300"/>
            <a:ext cx="2763300" cy="1447800"/>
            <a:chOff x="191625" y="572300"/>
            <a:chExt cx="2763300" cy="1447800"/>
          </a:xfrm>
        </p:grpSpPr>
        <p:sp>
          <p:nvSpPr>
            <p:cNvPr id="127" name="Google Shape;127;p16"/>
            <p:cNvSpPr/>
            <p:nvPr/>
          </p:nvSpPr>
          <p:spPr>
            <a:xfrm>
              <a:off x="191625" y="572300"/>
              <a:ext cx="2598300" cy="1447800"/>
            </a:xfrm>
            <a:prstGeom prst="roundRect">
              <a:avLst>
                <a:gd fmla="val 8500" name="adj"/>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nvSpPr>
          <p:spPr>
            <a:xfrm>
              <a:off x="191625" y="572300"/>
              <a:ext cx="2763300" cy="14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January</a:t>
              </a:r>
              <a:endParaRPr b="1" sz="1200"/>
            </a:p>
            <a:p>
              <a:pPr indent="-304800" lvl="0" marL="457200" rtl="0" algn="l">
                <a:spcBef>
                  <a:spcPts val="0"/>
                </a:spcBef>
                <a:spcAft>
                  <a:spcPts val="0"/>
                </a:spcAft>
                <a:buSzPts val="1200"/>
                <a:buChar char="●"/>
              </a:pPr>
              <a:r>
                <a:rPr lang="en" sz="1200"/>
                <a:t>Multicore troubleshooting</a:t>
              </a:r>
              <a:endParaRPr sz="1200"/>
            </a:p>
            <a:p>
              <a:pPr indent="-304800" lvl="1" marL="914400" rtl="0" algn="l">
                <a:spcBef>
                  <a:spcPts val="0"/>
                </a:spcBef>
                <a:spcAft>
                  <a:spcPts val="0"/>
                </a:spcAft>
                <a:buSzPts val="1200"/>
                <a:buChar char="○"/>
              </a:pPr>
              <a:r>
                <a:rPr lang="en" sz="1200"/>
                <a:t>Pin assignment issues</a:t>
              </a:r>
              <a:endParaRPr sz="1200"/>
            </a:p>
            <a:p>
              <a:pPr indent="-304800" lvl="0" marL="457200" rtl="0" algn="l">
                <a:spcBef>
                  <a:spcPts val="0"/>
                </a:spcBef>
                <a:spcAft>
                  <a:spcPts val="0"/>
                </a:spcAft>
                <a:buSzPts val="1200"/>
                <a:buChar char="●"/>
              </a:pPr>
              <a:r>
                <a:rPr lang="en" sz="1200"/>
                <a:t>Restructuring FC to fit multicore setup</a:t>
              </a:r>
              <a:endParaRPr sz="1200"/>
            </a:p>
            <a:p>
              <a:pPr indent="-304800" lvl="0" marL="457200" rtl="0" algn="l">
                <a:spcBef>
                  <a:spcPts val="0"/>
                </a:spcBef>
                <a:spcAft>
                  <a:spcPts val="0"/>
                </a:spcAft>
                <a:buSzPts val="1200"/>
                <a:buChar char="●"/>
              </a:pPr>
              <a:r>
                <a:rPr lang="en" sz="1200"/>
                <a:t>PCB designing and printing</a:t>
              </a:r>
              <a:endParaRPr sz="1200"/>
            </a:p>
            <a:p>
              <a:pPr indent="-304800" lvl="0" marL="457200" rtl="0" algn="l">
                <a:spcBef>
                  <a:spcPts val="0"/>
                </a:spcBef>
                <a:spcAft>
                  <a:spcPts val="0"/>
                </a:spcAft>
                <a:buSzPts val="1200"/>
                <a:buChar char="●"/>
              </a:pPr>
              <a:r>
                <a:rPr lang="en" sz="1200"/>
                <a:t>Designing covers</a:t>
              </a:r>
              <a:endParaRPr sz="1200"/>
            </a:p>
          </p:txBody>
        </p:sp>
      </p:grpSp>
      <p:sp>
        <p:nvSpPr>
          <p:cNvPr id="95" name="Google Shape;95;p16"/>
          <p:cNvSpPr/>
          <p:nvPr/>
        </p:nvSpPr>
        <p:spPr>
          <a:xfrm rot="10800000">
            <a:off x="6633600" y="4021813"/>
            <a:ext cx="251400" cy="260700"/>
          </a:xfrm>
          <a:prstGeom prst="triangle">
            <a:avLst>
              <a:gd fmla="val 49785" name="adj"/>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133" name="Google Shape;13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Design a physical drone using an FPGA as flight controller, that integrates different components required for an autonomous flight.</a:t>
            </a:r>
            <a:endParaRPr sz="1400">
              <a:solidFill>
                <a:srgbClr val="000000"/>
              </a:solidFill>
            </a:endParaRPr>
          </a:p>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Design a flight controller for the Patmos architecture that handles the different components through the different features provided by Patmos.</a:t>
            </a:r>
            <a:endParaRPr sz="1400">
              <a:solidFill>
                <a:srgbClr val="000000"/>
              </a:solidFill>
            </a:endParaRPr>
          </a:p>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The designed drone should be able to take off, fly and land.</a:t>
            </a:r>
            <a:endParaRPr sz="1400">
              <a:solidFill>
                <a:srgbClr val="000000"/>
              </a:solidFill>
            </a:endParaRPr>
          </a:p>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The designed drone </a:t>
            </a:r>
            <a:r>
              <a:rPr lang="en" sz="1400">
                <a:solidFill>
                  <a:schemeClr val="dk1"/>
                </a:solidFill>
              </a:rPr>
              <a:t>should </a:t>
            </a:r>
            <a:r>
              <a:rPr lang="en" sz="1400">
                <a:solidFill>
                  <a:srgbClr val="000000"/>
                </a:solidFill>
              </a:rPr>
              <a:t>be capable of hovering at a constant altitude and maintain its position.</a:t>
            </a:r>
            <a:endParaRPr sz="1400">
              <a:solidFill>
                <a:srgbClr val="000000"/>
              </a:solidFill>
            </a:endParaRPr>
          </a:p>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The design should be scalable, i.e. it is modular and can be easily replicable.</a:t>
            </a:r>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8"/>
          <p:cNvPicPr preferRelativeResize="0"/>
          <p:nvPr/>
        </p:nvPicPr>
        <p:blipFill>
          <a:blip r:embed="rId3">
            <a:alphaModFix/>
          </a:blip>
          <a:stretch>
            <a:fillRect/>
          </a:stretch>
        </p:blipFill>
        <p:spPr>
          <a:xfrm>
            <a:off x="4722750" y="1219525"/>
            <a:ext cx="4421249" cy="2704450"/>
          </a:xfrm>
          <a:prstGeom prst="rect">
            <a:avLst/>
          </a:prstGeom>
          <a:noFill/>
          <a:ln>
            <a:noFill/>
          </a:ln>
        </p:spPr>
      </p:pic>
      <p:sp>
        <p:nvSpPr>
          <p:cNvPr id="139" name="Google Shape;139;p18"/>
          <p:cNvSpPr txBox="1"/>
          <p:nvPr/>
        </p:nvSpPr>
        <p:spPr>
          <a:xfrm>
            <a:off x="112450" y="1145400"/>
            <a:ext cx="4633800" cy="202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Two drone models have been designed (A and B).</a:t>
            </a:r>
            <a:endParaRPr/>
          </a:p>
          <a:p>
            <a:pPr indent="-317500" lvl="0" marL="457200" rtl="0" algn="l">
              <a:lnSpc>
                <a:spcPct val="115000"/>
              </a:lnSpc>
              <a:spcBef>
                <a:spcPts val="0"/>
              </a:spcBef>
              <a:spcAft>
                <a:spcPts val="0"/>
              </a:spcAft>
              <a:buSzPts val="1400"/>
              <a:buChar char="●"/>
            </a:pPr>
            <a:r>
              <a:rPr lang="en"/>
              <a:t>For both models are used the same frame, sensors and custom parts. Differences: the motors and a power module.</a:t>
            </a:r>
            <a:endParaRPr/>
          </a:p>
          <a:p>
            <a:pPr indent="-317500" lvl="0" marL="457200" rtl="0" algn="l">
              <a:lnSpc>
                <a:spcPct val="115000"/>
              </a:lnSpc>
              <a:spcBef>
                <a:spcPts val="0"/>
              </a:spcBef>
              <a:spcAft>
                <a:spcPts val="0"/>
              </a:spcAft>
              <a:buSzPts val="1400"/>
              <a:buChar char="●"/>
            </a:pPr>
            <a:r>
              <a:rPr lang="en"/>
              <a:t>Custom parts: PCB, drone cover and attachment parts for assembly.</a:t>
            </a:r>
            <a:endParaRPr/>
          </a:p>
        </p:txBody>
      </p:sp>
      <p:sp>
        <p:nvSpPr>
          <p:cNvPr id="140" name="Google Shape;140;p18"/>
          <p:cNvSpPr txBox="1"/>
          <p:nvPr>
            <p:ph type="title"/>
          </p:nvPr>
        </p:nvSpPr>
        <p:spPr>
          <a:xfrm>
            <a:off x="0" y="572700"/>
            <a:ext cx="652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Electrical and electronics design</a:t>
            </a:r>
            <a:endParaRPr sz="2100"/>
          </a:p>
        </p:txBody>
      </p:sp>
      <p:pic>
        <p:nvPicPr>
          <p:cNvPr id="141" name="Google Shape;141;p18"/>
          <p:cNvPicPr preferRelativeResize="0"/>
          <p:nvPr/>
        </p:nvPicPr>
        <p:blipFill rotWithShape="1">
          <a:blip r:embed="rId4">
            <a:alphaModFix/>
          </a:blip>
          <a:srcRect b="3745" l="31651" r="32844" t="2384"/>
          <a:stretch/>
        </p:blipFill>
        <p:spPr>
          <a:xfrm>
            <a:off x="134093" y="2845150"/>
            <a:ext cx="1895132" cy="2176226"/>
          </a:xfrm>
          <a:prstGeom prst="rect">
            <a:avLst/>
          </a:prstGeom>
          <a:noFill/>
          <a:ln>
            <a:noFill/>
          </a:ln>
        </p:spPr>
      </p:pic>
      <p:pic>
        <p:nvPicPr>
          <p:cNvPr id="142" name="Google Shape;142;p18"/>
          <p:cNvPicPr preferRelativeResize="0"/>
          <p:nvPr/>
        </p:nvPicPr>
        <p:blipFill rotWithShape="1">
          <a:blip r:embed="rId5">
            <a:alphaModFix/>
          </a:blip>
          <a:srcRect b="20711" l="20036" r="23009" t="16029"/>
          <a:stretch/>
        </p:blipFill>
        <p:spPr>
          <a:xfrm>
            <a:off x="2029225" y="2845150"/>
            <a:ext cx="2609249" cy="2176224"/>
          </a:xfrm>
          <a:prstGeom prst="rect">
            <a:avLst/>
          </a:prstGeom>
          <a:noFill/>
          <a:ln>
            <a:noFill/>
          </a:ln>
        </p:spPr>
      </p:pic>
      <p:sp>
        <p:nvSpPr>
          <p:cNvPr id="143" name="Google Shape;143;p1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ardware design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ardware design</a:t>
            </a:r>
            <a:endParaRPr/>
          </a:p>
        </p:txBody>
      </p:sp>
      <p:pic>
        <p:nvPicPr>
          <p:cNvPr id="149" name="Google Shape;149;p19"/>
          <p:cNvPicPr preferRelativeResize="0"/>
          <p:nvPr/>
        </p:nvPicPr>
        <p:blipFill>
          <a:blip r:embed="rId3">
            <a:alphaModFix/>
          </a:blip>
          <a:stretch>
            <a:fillRect/>
          </a:stretch>
        </p:blipFill>
        <p:spPr>
          <a:xfrm>
            <a:off x="199400" y="1097325"/>
            <a:ext cx="3489141" cy="3820975"/>
          </a:xfrm>
          <a:prstGeom prst="rect">
            <a:avLst/>
          </a:prstGeom>
          <a:noFill/>
          <a:ln>
            <a:noFill/>
          </a:ln>
        </p:spPr>
      </p:pic>
      <p:sp>
        <p:nvSpPr>
          <p:cNvPr id="150" name="Google Shape;150;p19"/>
          <p:cNvSpPr txBox="1"/>
          <p:nvPr>
            <p:ph type="title"/>
          </p:nvPr>
        </p:nvSpPr>
        <p:spPr>
          <a:xfrm>
            <a:off x="0" y="572700"/>
            <a:ext cx="652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Printed Circuit Board (PCB)</a:t>
            </a:r>
            <a:endParaRPr sz="2100"/>
          </a:p>
        </p:txBody>
      </p:sp>
      <p:sp>
        <p:nvSpPr>
          <p:cNvPr id="151" name="Google Shape;151;p19"/>
          <p:cNvSpPr txBox="1"/>
          <p:nvPr/>
        </p:nvSpPr>
        <p:spPr>
          <a:xfrm>
            <a:off x="3703925" y="1097325"/>
            <a:ext cx="5039100" cy="1637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PCB model was designed as a shield </a:t>
            </a:r>
            <a:r>
              <a:rPr lang="en"/>
              <a:t>which can be mounted on top on de10-nano.</a:t>
            </a:r>
            <a:endParaRPr/>
          </a:p>
          <a:p>
            <a:pPr indent="-317500" lvl="0" marL="457200" rtl="0" algn="l">
              <a:lnSpc>
                <a:spcPct val="115000"/>
              </a:lnSpc>
              <a:spcBef>
                <a:spcPts val="0"/>
              </a:spcBef>
              <a:spcAft>
                <a:spcPts val="0"/>
              </a:spcAft>
              <a:buSzPts val="1400"/>
              <a:buChar char="●"/>
            </a:pPr>
            <a:r>
              <a:rPr lang="en"/>
              <a:t>This PCB can be used for both model A and B with the only difference being that the 5V power to the FPGA for model B comes to the Model B pin on the PCB</a:t>
            </a:r>
            <a:endParaRPr/>
          </a:p>
        </p:txBody>
      </p:sp>
      <p:pic>
        <p:nvPicPr>
          <p:cNvPr id="152" name="Google Shape;152;p19"/>
          <p:cNvPicPr preferRelativeResize="0"/>
          <p:nvPr/>
        </p:nvPicPr>
        <p:blipFill rotWithShape="1">
          <a:blip r:embed="rId4">
            <a:alphaModFix/>
          </a:blip>
          <a:srcRect b="36382" l="25725" r="17245" t="15802"/>
          <a:stretch/>
        </p:blipFill>
        <p:spPr>
          <a:xfrm>
            <a:off x="5815435" y="2870450"/>
            <a:ext cx="3075067" cy="1936227"/>
          </a:xfrm>
          <a:prstGeom prst="rect">
            <a:avLst/>
          </a:prstGeom>
          <a:noFill/>
          <a:ln>
            <a:noFill/>
          </a:ln>
        </p:spPr>
      </p:pic>
      <p:pic>
        <p:nvPicPr>
          <p:cNvPr id="153" name="Google Shape;153;p19"/>
          <p:cNvPicPr preferRelativeResize="0"/>
          <p:nvPr/>
        </p:nvPicPr>
        <p:blipFill rotWithShape="1">
          <a:blip r:embed="rId5">
            <a:alphaModFix/>
          </a:blip>
          <a:srcRect b="27841" l="22422" r="20681" t="29883"/>
          <a:stretch/>
        </p:blipFill>
        <p:spPr>
          <a:xfrm>
            <a:off x="3780125" y="2870450"/>
            <a:ext cx="1956924" cy="1936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b="14594" l="11005" r="10997" t="14594"/>
          <a:stretch/>
        </p:blipFill>
        <p:spPr>
          <a:xfrm>
            <a:off x="5786123" y="1098650"/>
            <a:ext cx="2729201" cy="1858399"/>
          </a:xfrm>
          <a:prstGeom prst="rect">
            <a:avLst/>
          </a:prstGeom>
          <a:noFill/>
          <a:ln>
            <a:noFill/>
          </a:ln>
        </p:spPr>
      </p:pic>
      <p:pic>
        <p:nvPicPr>
          <p:cNvPr id="159" name="Google Shape;159;p20"/>
          <p:cNvPicPr preferRelativeResize="0"/>
          <p:nvPr/>
        </p:nvPicPr>
        <p:blipFill rotWithShape="1">
          <a:blip r:embed="rId4">
            <a:alphaModFix/>
          </a:blip>
          <a:srcRect b="24790" l="17891" r="20456" t="19237"/>
          <a:stretch/>
        </p:blipFill>
        <p:spPr>
          <a:xfrm>
            <a:off x="3056925" y="1098650"/>
            <a:ext cx="2729201" cy="1858399"/>
          </a:xfrm>
          <a:prstGeom prst="rect">
            <a:avLst/>
          </a:prstGeom>
          <a:noFill/>
          <a:ln>
            <a:noFill/>
          </a:ln>
        </p:spPr>
      </p:pic>
      <p:sp>
        <p:nvSpPr>
          <p:cNvPr id="160" name="Google Shape;160;p2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ardware design</a:t>
            </a:r>
            <a:endParaRPr/>
          </a:p>
        </p:txBody>
      </p:sp>
      <p:pic>
        <p:nvPicPr>
          <p:cNvPr id="161" name="Google Shape;161;p20"/>
          <p:cNvPicPr preferRelativeResize="0"/>
          <p:nvPr/>
        </p:nvPicPr>
        <p:blipFill rotWithShape="1">
          <a:blip r:embed="rId5">
            <a:alphaModFix/>
          </a:blip>
          <a:srcRect b="0" l="23578" r="11343" t="0"/>
          <a:stretch/>
        </p:blipFill>
        <p:spPr>
          <a:xfrm>
            <a:off x="327713" y="1098650"/>
            <a:ext cx="2729200" cy="1858401"/>
          </a:xfrm>
          <a:prstGeom prst="rect">
            <a:avLst/>
          </a:prstGeom>
          <a:noFill/>
          <a:ln>
            <a:noFill/>
          </a:ln>
        </p:spPr>
      </p:pic>
      <p:pic>
        <p:nvPicPr>
          <p:cNvPr id="162" name="Google Shape;162;p20"/>
          <p:cNvPicPr preferRelativeResize="0"/>
          <p:nvPr/>
        </p:nvPicPr>
        <p:blipFill rotWithShape="1">
          <a:blip r:embed="rId6">
            <a:alphaModFix/>
          </a:blip>
          <a:srcRect b="28981" l="5390" r="1343" t="42809"/>
          <a:stretch/>
        </p:blipFill>
        <p:spPr>
          <a:xfrm>
            <a:off x="327725" y="3044100"/>
            <a:ext cx="8192876" cy="1858399"/>
          </a:xfrm>
          <a:prstGeom prst="rect">
            <a:avLst/>
          </a:prstGeom>
          <a:noFill/>
          <a:ln>
            <a:noFill/>
          </a:ln>
        </p:spPr>
      </p:pic>
      <p:sp>
        <p:nvSpPr>
          <p:cNvPr id="163" name="Google Shape;163;p20"/>
          <p:cNvSpPr txBox="1"/>
          <p:nvPr>
            <p:ph type="title"/>
          </p:nvPr>
        </p:nvSpPr>
        <p:spPr>
          <a:xfrm>
            <a:off x="0" y="572700"/>
            <a:ext cx="652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Cover design and assembly</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a:t>
            </a:r>
            <a:r>
              <a:rPr lang="en"/>
              <a:t> software design</a:t>
            </a:r>
            <a:endParaRPr/>
          </a:p>
        </p:txBody>
      </p:sp>
      <p:pic>
        <p:nvPicPr>
          <p:cNvPr id="169" name="Google Shape;169;p21"/>
          <p:cNvPicPr preferRelativeResize="0"/>
          <p:nvPr/>
        </p:nvPicPr>
        <p:blipFill>
          <a:blip r:embed="rId3">
            <a:alphaModFix/>
          </a:blip>
          <a:stretch>
            <a:fillRect/>
          </a:stretch>
        </p:blipFill>
        <p:spPr>
          <a:xfrm>
            <a:off x="154691" y="1058025"/>
            <a:ext cx="5197658" cy="3347757"/>
          </a:xfrm>
          <a:prstGeom prst="rect">
            <a:avLst/>
          </a:prstGeom>
          <a:noFill/>
          <a:ln>
            <a:noFill/>
          </a:ln>
        </p:spPr>
      </p:pic>
      <p:sp>
        <p:nvSpPr>
          <p:cNvPr id="170" name="Google Shape;170;p21"/>
          <p:cNvSpPr txBox="1"/>
          <p:nvPr/>
        </p:nvSpPr>
        <p:spPr>
          <a:xfrm>
            <a:off x="5352350" y="684250"/>
            <a:ext cx="3694200" cy="4095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code is uploaded using FTDI</a:t>
            </a:r>
            <a:endParaRPr/>
          </a:p>
          <a:p>
            <a:pPr indent="-317500" lvl="0" marL="457200" rtl="0" algn="l">
              <a:lnSpc>
                <a:spcPct val="115000"/>
              </a:lnSpc>
              <a:spcBef>
                <a:spcPts val="0"/>
              </a:spcBef>
              <a:spcAft>
                <a:spcPts val="0"/>
              </a:spcAft>
              <a:buSzPts val="1400"/>
              <a:buChar char="●"/>
            </a:pPr>
            <a:r>
              <a:rPr lang="en"/>
              <a:t>The telemetry is used to send and receive </a:t>
            </a:r>
            <a:r>
              <a:rPr lang="en"/>
              <a:t>commands</a:t>
            </a:r>
            <a:r>
              <a:rPr lang="en"/>
              <a:t> from the user wirelessly.</a:t>
            </a:r>
            <a:endParaRPr/>
          </a:p>
          <a:p>
            <a:pPr indent="-317500" lvl="0" marL="457200" rtl="0" algn="l">
              <a:lnSpc>
                <a:spcPct val="115000"/>
              </a:lnSpc>
              <a:spcBef>
                <a:spcPts val="0"/>
              </a:spcBef>
              <a:spcAft>
                <a:spcPts val="0"/>
              </a:spcAft>
              <a:buSzPts val="1400"/>
              <a:buChar char="●"/>
            </a:pPr>
            <a:r>
              <a:rPr lang="en"/>
              <a:t>The ADC module is used for battery compensation for the motors.</a:t>
            </a:r>
            <a:endParaRPr/>
          </a:p>
          <a:p>
            <a:pPr indent="-317500" lvl="0" marL="457200" rtl="0" algn="l">
              <a:lnSpc>
                <a:spcPct val="115000"/>
              </a:lnSpc>
              <a:spcBef>
                <a:spcPts val="0"/>
              </a:spcBef>
              <a:spcAft>
                <a:spcPts val="0"/>
              </a:spcAft>
              <a:buSzPts val="1400"/>
              <a:buChar char="●"/>
            </a:pPr>
            <a:r>
              <a:rPr lang="en"/>
              <a:t>The mode of the flight is chosen from the channel 5 of the receiver, which are:</a:t>
            </a:r>
            <a:endParaRPr/>
          </a:p>
          <a:p>
            <a:pPr indent="-317500" lvl="1" marL="914400" rtl="0" algn="l">
              <a:lnSpc>
                <a:spcPct val="115000"/>
              </a:lnSpc>
              <a:spcBef>
                <a:spcPts val="0"/>
              </a:spcBef>
              <a:spcAft>
                <a:spcPts val="0"/>
              </a:spcAft>
              <a:buSzPts val="1400"/>
              <a:buChar char="○"/>
            </a:pPr>
            <a:r>
              <a:rPr lang="en"/>
              <a:t>Manual mode</a:t>
            </a:r>
            <a:endParaRPr/>
          </a:p>
          <a:p>
            <a:pPr indent="-317500" lvl="1" marL="914400" rtl="0" algn="l">
              <a:lnSpc>
                <a:spcPct val="115000"/>
              </a:lnSpc>
              <a:spcBef>
                <a:spcPts val="0"/>
              </a:spcBef>
              <a:spcAft>
                <a:spcPts val="0"/>
              </a:spcAft>
              <a:buSzPts val="1400"/>
              <a:buChar char="○"/>
            </a:pPr>
            <a:r>
              <a:rPr lang="en"/>
              <a:t>Altitude hold</a:t>
            </a:r>
            <a:endParaRPr/>
          </a:p>
          <a:p>
            <a:pPr indent="-317500" lvl="1" marL="914400" rtl="0" algn="l">
              <a:lnSpc>
                <a:spcPct val="115000"/>
              </a:lnSpc>
              <a:spcBef>
                <a:spcPts val="0"/>
              </a:spcBef>
              <a:spcAft>
                <a:spcPts val="0"/>
              </a:spcAft>
              <a:buSzPts val="1400"/>
              <a:buChar char="○"/>
            </a:pPr>
            <a:r>
              <a:rPr lang="en"/>
              <a:t>Position hold</a:t>
            </a:r>
            <a:endParaRPr/>
          </a:p>
          <a:p>
            <a:pPr indent="-317500" lvl="1" marL="914400" rtl="0" algn="l">
              <a:lnSpc>
                <a:spcPct val="115000"/>
              </a:lnSpc>
              <a:spcBef>
                <a:spcPts val="0"/>
              </a:spcBef>
              <a:spcAft>
                <a:spcPts val="0"/>
              </a:spcAft>
              <a:buSzPts val="1400"/>
              <a:buChar char="○"/>
            </a:pPr>
            <a:r>
              <a:rPr lang="en"/>
              <a:t>Return to home</a:t>
            </a:r>
            <a:endParaRPr/>
          </a:p>
          <a:p>
            <a:pPr indent="0" lvl="0" marL="457200" rtl="0" algn="l">
              <a:lnSpc>
                <a:spcPct val="115000"/>
              </a:lnSpc>
              <a:spcBef>
                <a:spcPts val="0"/>
              </a:spcBef>
              <a:spcAft>
                <a:spcPts val="0"/>
              </a:spcAft>
              <a:buNone/>
            </a:pPr>
            <a:r>
              <a:t/>
            </a:r>
            <a:endParaRPr/>
          </a:p>
        </p:txBody>
      </p:sp>
      <p:sp>
        <p:nvSpPr>
          <p:cNvPr id="171" name="Google Shape;171;p21"/>
          <p:cNvSpPr txBox="1"/>
          <p:nvPr>
            <p:ph type="title"/>
          </p:nvPr>
        </p:nvSpPr>
        <p:spPr>
          <a:xfrm>
            <a:off x="0" y="572700"/>
            <a:ext cx="652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Flight Controller design</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